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36" r:id="rId6"/>
  </p:sldMasterIdLst>
  <p:notesMasterIdLst>
    <p:notesMasterId r:id="rId26"/>
  </p:notesMasterIdLst>
  <p:handoutMasterIdLst>
    <p:handoutMasterId r:id="rId27"/>
  </p:handoutMasterIdLst>
  <p:sldIdLst>
    <p:sldId id="732" r:id="rId7"/>
    <p:sldId id="734" r:id="rId8"/>
    <p:sldId id="735" r:id="rId9"/>
    <p:sldId id="737" r:id="rId10"/>
    <p:sldId id="752" r:id="rId11"/>
    <p:sldId id="748" r:id="rId12"/>
    <p:sldId id="749" r:id="rId13"/>
    <p:sldId id="754" r:id="rId14"/>
    <p:sldId id="736" r:id="rId15"/>
    <p:sldId id="740" r:id="rId16"/>
    <p:sldId id="745" r:id="rId17"/>
    <p:sldId id="746" r:id="rId18"/>
    <p:sldId id="739" r:id="rId19"/>
    <p:sldId id="738" r:id="rId20"/>
    <p:sldId id="750" r:id="rId21"/>
    <p:sldId id="741" r:id="rId22"/>
    <p:sldId id="742" r:id="rId23"/>
    <p:sldId id="743" r:id="rId24"/>
    <p:sldId id="744" r:id="rId2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00"/>
    <a:srgbClr val="009A93"/>
    <a:srgbClr val="FFE3F5"/>
    <a:srgbClr val="FFFCDD"/>
    <a:srgbClr val="F9C700"/>
    <a:srgbClr val="FFDD00"/>
    <a:srgbClr val="44C8F5"/>
    <a:srgbClr val="AFABAB"/>
    <a:srgbClr val="FFFFFF"/>
    <a:srgbClr val="CA48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46" y="20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20/01/2025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20/01/2025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20/01/2025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95410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a:t>
            </a:r>
            <a:r>
              <a:rPr lang="en-US" sz="1400" b="1">
                <a:solidFill>
                  <a:schemeClr val="tx2"/>
                </a:solidFill>
                <a:latin typeface="+mn-lt"/>
                <a:cs typeface="Arial" panose="020B0604020202020204" pitchFamily="34" charset="0"/>
              </a:rPr>
              <a:t>AIS Project: using adversarial attacks to cause misclassification</a:t>
            </a: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2092881"/>
          </a:xfrm>
          <a:prstGeom prst="rect">
            <a:avLst/>
          </a:prstGeom>
          <a:noFill/>
        </p:spPr>
        <p:txBody>
          <a:bodyPr wrap="square" rtlCol="0">
            <a:spAutoFit/>
          </a:bodyPr>
          <a:lstStyle/>
          <a:p>
            <a:r>
              <a:rPr lang="nl-NL" sz="1000">
                <a:latin typeface="+mn-lt"/>
                <a:cs typeface="Arial" panose="020B0604020202020204" pitchFamily="34" charset="0"/>
              </a:rPr>
              <a:t>Pas de </a:t>
            </a:r>
            <a:r>
              <a:rPr lang="en-US" sz="1000">
                <a:latin typeface="+mn-lt"/>
                <a:cs typeface="Arial" panose="020B0604020202020204" pitchFamily="34" charset="0"/>
              </a:rPr>
              <a:t>AIS Project: using adversarial attacks to cause misclassification</a:t>
            </a:r>
            <a:r>
              <a:rPr lang="nl-NL" sz="1000">
                <a:latin typeface="+mn-lt"/>
                <a:cs typeface="Arial" panose="020B0604020202020204" pitchFamily="34" charset="0"/>
              </a:rPr>
              <a: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20/01/2025</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noProof="0"/>
              <a:t>AIS Project: using adversarial attacks to cause misclassification</a:t>
            </a:r>
            <a:endParaRPr lang="nl-BE" noProof="0"/>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noProof="0" smtClean="0"/>
              <a:pPr/>
              <a:t>‹#›</a:t>
            </a:fld>
            <a:endParaRPr lang="nl-BE" noProof="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15177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noProof="0" smtClean="0"/>
              <a:t>20/01/2025</a:t>
            </a:fld>
            <a:endParaRPr lang="nl-BE" noProof="0"/>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noProof="0"/>
              <a:t>AIS Project: using adversarial attacks to cause misclassification</a:t>
            </a:r>
            <a:endParaRPr lang="nl-BE" noProof="0"/>
          </a:p>
        </p:txBody>
      </p:sp>
      <p:sp>
        <p:nvSpPr>
          <p:cNvPr id="6" name="Slide Number Placeholder 5"/>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61375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Tabel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17018830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Afbeelding en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7967371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2 x 2 afbeeldingen slide</a:t>
            </a:r>
            <a:endParaRPr lang="en-US" sz="2000"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a:p>
        </p:txBody>
      </p:sp>
    </p:spTree>
    <p:extLst>
      <p:ext uri="{BB962C8B-B14F-4D97-AF65-F5344CB8AC3E}">
        <p14:creationId xmlns:p14="http://schemas.microsoft.com/office/powerpoint/2010/main" val="205112904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3 x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5477018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4 x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8680494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3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2811451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3554308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Grafiek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1791551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1/3 Tekst en 2/3 grafiek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9465612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Grafiek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23051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1/2 Tekst en 1/2 tekst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1920761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7797915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en 3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76262081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Tussentitel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95410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a:t>
            </a:r>
            <a:r>
              <a:rPr lang="en-US" sz="1400" b="1">
                <a:solidFill>
                  <a:schemeClr val="tx2"/>
                </a:solidFill>
                <a:latin typeface="+mn-lt"/>
                <a:cs typeface="Arial" panose="020B0604020202020204" pitchFamily="34" charset="0"/>
              </a:rPr>
              <a:t>AIS Project: using adversarial attacks to cause misclassification</a:t>
            </a: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2092881"/>
          </a:xfrm>
          <a:prstGeom prst="rect">
            <a:avLst/>
          </a:prstGeom>
          <a:noFill/>
        </p:spPr>
        <p:txBody>
          <a:bodyPr wrap="square" rtlCol="0">
            <a:spAutoFit/>
          </a:bodyPr>
          <a:lstStyle/>
          <a:p>
            <a:r>
              <a:rPr lang="nl-NL" sz="1000">
                <a:latin typeface="+mn-lt"/>
                <a:cs typeface="Arial" panose="020B0604020202020204" pitchFamily="34" charset="0"/>
              </a:rPr>
              <a:t>Pas de </a:t>
            </a:r>
            <a:r>
              <a:rPr lang="en-US" sz="1000">
                <a:latin typeface="+mn-lt"/>
                <a:cs typeface="Arial" panose="020B0604020202020204" pitchFamily="34" charset="0"/>
              </a:rPr>
              <a:t>AIS Project: using adversarial attacks to cause misclassification</a:t>
            </a:r>
            <a:r>
              <a:rPr lang="nl-NL" sz="1000">
                <a:latin typeface="+mn-lt"/>
                <a:cs typeface="Arial" panose="020B0604020202020204" pitchFamily="34" charset="0"/>
              </a:rPr>
              <a: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1.0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latin typeface="+mn-lt"/>
                <a:cs typeface="Arial" panose="020B0604020202020204" pitchFamily="34" charset="0"/>
                <a:hlinkClick r:id="rId9"/>
              </a:rPr>
              <a:t>https://start.howest.be/StrategieCommunicatie/Communicatie</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CB240C3F-0CBE-43DA-B915-ADD14E9397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72720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65262"/>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en-GB" noProof="0"/>
            </a:br>
            <a:br>
              <a:rPr lang="en-GB" noProof="0"/>
            </a:br>
            <a:r>
              <a:rPr lang="en-GB"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Ondertitel tekst</a:t>
            </a:r>
          </a:p>
        </p:txBody>
      </p:sp>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12" name="Graphic 11">
            <a:extLst>
              <a:ext uri="{FF2B5EF4-FFF2-40B4-BE49-F238E27FC236}">
                <a16:creationId xmlns:a16="http://schemas.microsoft.com/office/drawing/2014/main" id="{CAD32F27-0931-4A36-A228-C5DD842F358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01" y="357904"/>
            <a:ext cx="7601331" cy="3895344"/>
          </a:xfrm>
          <a:prstGeom prst="rect">
            <a:avLst/>
          </a:prstGeom>
        </p:spPr>
      </p:pic>
    </p:spTree>
    <p:extLst>
      <p:ext uri="{BB962C8B-B14F-4D97-AF65-F5344CB8AC3E}">
        <p14:creationId xmlns:p14="http://schemas.microsoft.com/office/powerpoint/2010/main" val="3543459042"/>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en-GB"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Klikken om de ondertitelstijl </a:t>
            </a:r>
          </a:p>
          <a:p>
            <a:r>
              <a:rPr lang="en-GB" noProof="0"/>
              <a:t>van het model </a:t>
            </a:r>
          </a:p>
          <a:p>
            <a:r>
              <a:rPr lang="en-GB" noProof="0"/>
              <a:t>te bewerken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Tussentitel slide</a:t>
            </a:r>
            <a:endParaRPr lang="en-US" sz="2000"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F7EE5D66-D7E4-4BDC-948E-FA0C01C6A52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32904365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en-GB" noProof="0"/>
              <a:t>“Klik om quote </a:t>
            </a:r>
            <a:br>
              <a:rPr lang="en-GB" noProof="0"/>
            </a:br>
            <a:r>
              <a:rPr lang="en-GB"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Klik om de Naam en Voornaam in te voegen</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Quote slide</a:t>
            </a:r>
            <a:endParaRPr lang="en-US" sz="2000"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30A4158E-317F-4A86-B1B9-6DBC4007AC4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283708918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en-GB"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noProof="0"/>
              <a:t>Agendapunt 1</a:t>
            </a:r>
          </a:p>
          <a:p>
            <a:r>
              <a:rPr lang="en-GB" noProof="0"/>
              <a:t>Agendapunt 2</a:t>
            </a:r>
          </a:p>
          <a:p>
            <a:r>
              <a:rPr lang="en-GB" noProof="0"/>
              <a:t>Agendapunt 3</a:t>
            </a:r>
          </a:p>
          <a:p>
            <a:r>
              <a:rPr lang="en-GB" noProof="0"/>
              <a:t>Agendapunt 4</a:t>
            </a:r>
          </a:p>
          <a:p>
            <a:r>
              <a:rPr lang="en-GB" noProof="0"/>
              <a:t>Agendapunt 5</a:t>
            </a:r>
          </a:p>
          <a:p>
            <a:r>
              <a:rPr lang="en-GB" noProof="0"/>
              <a:t>Agendapunt 6</a:t>
            </a:r>
          </a:p>
        </p:txBody>
      </p:sp>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9" name="Graphic 8">
            <a:extLst>
              <a:ext uri="{FF2B5EF4-FFF2-40B4-BE49-F238E27FC236}">
                <a16:creationId xmlns:a16="http://schemas.microsoft.com/office/drawing/2014/main" id="{9B1B0592-CA51-4965-AEB9-DEFB73DA845E}"/>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613" y="1146964"/>
            <a:ext cx="2971386" cy="1522704"/>
          </a:xfrm>
          <a:prstGeom prst="rect">
            <a:avLst/>
          </a:prstGeom>
        </p:spPr>
      </p:pic>
    </p:spTree>
    <p:extLst>
      <p:ext uri="{BB962C8B-B14F-4D97-AF65-F5344CB8AC3E}">
        <p14:creationId xmlns:p14="http://schemas.microsoft.com/office/powerpoint/2010/main" val="109740920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0170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6" name="Slide Number Placeholder 5"/>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7884447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2222648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Quote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en-GB"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Tabel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090155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422381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63784025"/>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0449799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929578281"/>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Afbeelding en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9498615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2 x 2 afbeeldingen slide</a:t>
            </a:r>
            <a:endParaRPr lang="en-US" sz="2000"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a:p>
        </p:txBody>
      </p:sp>
    </p:spTree>
    <p:extLst>
      <p:ext uri="{BB962C8B-B14F-4D97-AF65-F5344CB8AC3E}">
        <p14:creationId xmlns:p14="http://schemas.microsoft.com/office/powerpoint/2010/main" val="1723938962"/>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3 x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3326048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4 x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0361945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3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8967724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4874998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Grafiek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9398938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1/3 Tekst en 2/3 grafiek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373337553"/>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Grafiek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1378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1/2 Tekst en 1/2 tekst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8553268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103895135"/>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14543315"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en-GB"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en 3 afbeelding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8334863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1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95410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a:t>
            </a:r>
            <a:r>
              <a:rPr lang="en-US" sz="1400" b="1">
                <a:solidFill>
                  <a:schemeClr val="tx2"/>
                </a:solidFill>
                <a:latin typeface="+mn-lt"/>
                <a:cs typeface="Arial" panose="020B0604020202020204" pitchFamily="34" charset="0"/>
              </a:rPr>
              <a:t>AIS Project: using adversarial attacks to cause misclassification</a:t>
            </a: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2092881"/>
          </a:xfrm>
          <a:prstGeom prst="rect">
            <a:avLst/>
          </a:prstGeom>
          <a:noFill/>
        </p:spPr>
        <p:txBody>
          <a:bodyPr wrap="square" rtlCol="0">
            <a:spAutoFit/>
          </a:bodyPr>
          <a:lstStyle/>
          <a:p>
            <a:r>
              <a:rPr lang="nl-NL" sz="1000">
                <a:latin typeface="+mn-lt"/>
                <a:cs typeface="Arial" panose="020B0604020202020204" pitchFamily="34" charset="0"/>
              </a:rPr>
              <a:t>Pas de </a:t>
            </a:r>
            <a:r>
              <a:rPr lang="en-US" sz="1000">
                <a:latin typeface="+mn-lt"/>
                <a:cs typeface="Arial" panose="020B0604020202020204" pitchFamily="34" charset="0"/>
              </a:rPr>
              <a:t>AIS Project: using adversarial attacks to cause misclassification</a:t>
            </a:r>
            <a:r>
              <a:rPr lang="nl-NL" sz="1000">
                <a:latin typeface="+mn-lt"/>
                <a:cs typeface="Arial" panose="020B0604020202020204" pitchFamily="34" charset="0"/>
              </a:rPr>
              <a: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1.0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latin typeface="+mn-lt"/>
                <a:cs typeface="Arial" panose="020B0604020202020204" pitchFamily="34" charset="0"/>
                <a:hlinkClick r:id="rId9"/>
              </a:rPr>
              <a:t>https://start.howest.be/StrategieCommunicatie/Communicatie</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115" name="Afbeelding 114">
            <a:extLst>
              <a:ext uri="{FF2B5EF4-FFF2-40B4-BE49-F238E27FC236}">
                <a16:creationId xmlns:a16="http://schemas.microsoft.com/office/drawing/2014/main" id="{5574E764-4DF0-401B-8634-39C5C89BB7C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8372444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Tussentitel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524649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004086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Quote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3591553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30274321"/>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4E33BA09-67C0-408C-8B50-3F1EBDFBB6A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28369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endParaRPr lang="nl-BE"/>
          </a:p>
        </p:txBody>
      </p:sp>
      <p:sp>
        <p:nvSpPr>
          <p:cNvPr id="4" name="Date Placeholder 3"/>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5" name="Footer Placeholder 4"/>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17" name="Slide Number Placeholder 5">
            <a:extLst>
              <a:ext uri="{FF2B5EF4-FFF2-40B4-BE49-F238E27FC236}">
                <a16:creationId xmlns:a16="http://schemas.microsoft.com/office/drawing/2014/main" id="{535CD291-C318-4F7C-BE2D-0968FAAC202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9189965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754E2B3E-4C74-4A6A-953D-C55A6E902B8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0939646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1057275" y="1679575"/>
            <a:ext cx="16575088" cy="6780213"/>
          </a:xfrm>
        </p:spPr>
        <p:txBody>
          <a:bodyPr>
            <a:normAutofit/>
          </a:bodyPr>
          <a:lstStyle>
            <a:lvl1pPr marL="0" indent="0" algn="ctr">
              <a:buNone/>
              <a:defRPr/>
            </a:lvl1pPr>
          </a:lstStyle>
          <a:p>
            <a:endParaRPr lang="nl-BE" noProof="0"/>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Tabel slide</a:t>
            </a:r>
            <a:endParaRPr lang="en-US" sz="2000"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E298B6C7-E64D-451B-B8F5-BDD2AEEBAC0A}"/>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48905668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10" name="Slide Number Placeholder 5">
            <a:extLst>
              <a:ext uri="{FF2B5EF4-FFF2-40B4-BE49-F238E27FC236}">
                <a16:creationId xmlns:a16="http://schemas.microsoft.com/office/drawing/2014/main" id="{E933CE10-84EB-48D5-9DBB-6D5D909491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63498780"/>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8" name="Slide Number Placeholder 5">
            <a:extLst>
              <a:ext uri="{FF2B5EF4-FFF2-40B4-BE49-F238E27FC236}">
                <a16:creationId xmlns:a16="http://schemas.microsoft.com/office/drawing/2014/main" id="{A7541285-D923-49F0-9255-B49296C75D2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1709759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E4EA7E3C-8D96-4688-A34D-5E20B15746F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03536618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5149215" y="3398303"/>
            <a:ext cx="12376786" cy="1964494"/>
          </a:xfrm>
        </p:spPr>
        <p:txBody>
          <a:bodyPr wrap="none" lIns="0" tIns="0" rIns="0" bIns="0" anchor="b">
            <a:noAutofit/>
          </a:bodyPr>
          <a:lstStyle>
            <a:lvl1pPr algn="l">
              <a:lnSpc>
                <a:spcPct val="64000"/>
              </a:lnSpc>
              <a:defRPr sz="5400">
                <a:solidFill>
                  <a:schemeClr val="bg1"/>
                </a:solidFill>
                <a:latin typeface="Arial Rounded MT Bold" panose="020F0704030504030204" pitchFamily="34" charset="0"/>
              </a:defRPr>
            </a:lvl1pPr>
          </a:lstStyle>
          <a:p>
            <a:r>
              <a:rPr lang="nl-BE" noProof="0"/>
              <a:t>Klik om Titel te bewerken</a:t>
            </a:r>
          </a:p>
        </p:txBody>
      </p:sp>
      <p:sp>
        <p:nvSpPr>
          <p:cNvPr id="3" name="Subtitle 2"/>
          <p:cNvSpPr>
            <a:spLocks noGrp="1"/>
          </p:cNvSpPr>
          <p:nvPr>
            <p:ph type="subTitle" idx="1" hasCustomPrompt="1"/>
          </p:nvPr>
        </p:nvSpPr>
        <p:spPr>
          <a:xfrm>
            <a:off x="5177790" y="5833530"/>
            <a:ext cx="12376786" cy="2719455"/>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Klikken om de ondertitelstijl </a:t>
            </a:r>
          </a:p>
          <a:p>
            <a:r>
              <a:rPr lang="nl-BE" noProof="0"/>
              <a:t>van het model </a:t>
            </a:r>
          </a:p>
          <a:p>
            <a:r>
              <a:rPr lang="nl-BE" noProof="0"/>
              <a:t>te bewerken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Tussentitel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6711901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9B0C9453-241A-4033-BF7E-32861682715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77616355"/>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7498800"/>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7498800"/>
          </a:xfrm>
        </p:spPr>
        <p:txBody>
          <a:bodyPr tIns="1440000">
            <a:normAutofit/>
          </a:bodyPr>
          <a:lstStyle>
            <a:lvl1pPr marL="0" indent="0" algn="ctr">
              <a:buNone/>
              <a:defRPr sz="1600"/>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Afbeelding en afbeelding slide</a:t>
            </a:r>
            <a:endParaRPr lang="en-US" sz="2000"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2D7ADE46-BC5E-4CF0-A652-DEEBD380AB6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84586688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8217535" cy="3672000"/>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8217535" cy="36720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2 x 2 afbeeldingen slide</a:t>
            </a:r>
            <a:endParaRPr lang="en-US" sz="2000"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1040400" y="5473192"/>
            <a:ext cx="8217535" cy="3672000"/>
          </a:xfrm>
        </p:spPr>
        <p:txBody>
          <a:bodyPr tIns="1440000">
            <a:normAutofit/>
          </a:bodyPr>
          <a:lstStyle>
            <a:lvl1pPr marL="0" indent="0" algn="ctr">
              <a:buNone/>
              <a:defRPr sz="1600"/>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9396000" y="5473192"/>
            <a:ext cx="8217535" cy="3672000"/>
          </a:xfrm>
        </p:spPr>
        <p:txBody>
          <a:bodyPr tIns="1440000">
            <a:normAutofit/>
          </a:bodyPr>
          <a:lstStyle>
            <a:lvl1pPr marL="0" indent="0" algn="ctr">
              <a:buNone/>
              <a:defRPr sz="1600"/>
            </a:lvl1pPr>
          </a:lstStyle>
          <a:p>
            <a:endParaRPr lang="nl-BE"/>
          </a:p>
        </p:txBody>
      </p:sp>
      <p:sp>
        <p:nvSpPr>
          <p:cNvPr id="13" name="Slide Number Placeholder 5">
            <a:extLst>
              <a:ext uri="{FF2B5EF4-FFF2-40B4-BE49-F238E27FC236}">
                <a16:creationId xmlns:a16="http://schemas.microsoft.com/office/drawing/2014/main" id="{11AD4B49-588B-4FA0-AB7E-1A35BB2C644B}"/>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05891243"/>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7498800"/>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3 x Afbeelding slide</a:t>
            </a:r>
            <a:endParaRPr lang="en-US" sz="2000"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A7D7A479-4D38-43A0-BAB1-00DE90D031CD}"/>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59138921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4048125" cy="7498800"/>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0"/>
            <a:ext cx="4048125" cy="7498800"/>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0"/>
            <a:ext cx="4048125" cy="7498800"/>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0"/>
            <a:ext cx="4048125" cy="7498800"/>
          </a:xfrm>
        </p:spPr>
        <p:txBody>
          <a:bodyPr tIns="1440000">
            <a:normAutofit/>
          </a:bodyPr>
          <a:lstStyle>
            <a:lvl1pPr marL="0" indent="0" algn="ctr">
              <a:buNone/>
              <a:defRPr sz="1600"/>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4 x Afbeelding slide</a:t>
            </a:r>
            <a:endParaRPr lang="en-US" sz="2000"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71E88DA-619D-423F-AE47-6EC96B62FB4C}"/>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28092799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12180332" y="1648800"/>
            <a:ext cx="5438775" cy="2638800"/>
          </a:xfrm>
        </p:spPr>
        <p:txBody>
          <a:bodyPr tIns="1440000">
            <a:normAutofit/>
          </a:bodyPr>
          <a:lstStyle>
            <a:lvl1pPr marL="0" indent="0" algn="ctr">
              <a:buNone/>
              <a:defRPr sz="1600"/>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0"/>
            <a:ext cx="5438775" cy="2638800"/>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6610350" y="1648800"/>
            <a:ext cx="5438775" cy="2638800"/>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hasCustomPrompt="1"/>
          </p:nvPr>
        </p:nvSpPr>
        <p:spPr>
          <a:xfrm>
            <a:off x="1050130" y="4263948"/>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hasCustomPrompt="1"/>
          </p:nvPr>
        </p:nvSpPr>
        <p:spPr>
          <a:xfrm>
            <a:off x="66095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hasCustomPrompt="1"/>
          </p:nvPr>
        </p:nvSpPr>
        <p:spPr>
          <a:xfrm>
            <a:off x="12178799" y="4262400"/>
            <a:ext cx="5439600"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3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15" name="Slide Number Placeholder 5">
            <a:extLst>
              <a:ext uri="{FF2B5EF4-FFF2-40B4-BE49-F238E27FC236}">
                <a16:creationId xmlns:a16="http://schemas.microsoft.com/office/drawing/2014/main" id="{373E7580-50F0-4BA7-B9B0-F25DEFBE5C93}"/>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258748530"/>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1040606" y="1648801"/>
            <a:ext cx="4048125" cy="2638425"/>
          </a:xfrm>
        </p:spPr>
        <p:txBody>
          <a:bodyPr tIns="1440000">
            <a:normAutofit/>
          </a:bodyPr>
          <a:lstStyle>
            <a:lvl1pPr marL="0" indent="0" algn="ctr">
              <a:buNone/>
              <a:defRPr sz="1600"/>
            </a:lvl1pPr>
          </a:lstStyle>
          <a:p>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9394190" y="1648801"/>
            <a:ext cx="4048125" cy="2638425"/>
          </a:xfrm>
        </p:spPr>
        <p:txBody>
          <a:bodyPr tIns="1440000">
            <a:normAutofit/>
          </a:bodyPr>
          <a:lstStyle>
            <a:lvl1pPr marL="0" indent="0" algn="ctr">
              <a:buNone/>
              <a:defRPr sz="1600"/>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5217398" y="1648801"/>
            <a:ext cx="4048125" cy="2638425"/>
          </a:xfrm>
        </p:spPr>
        <p:txBody>
          <a:bodyPr tIns="1440000">
            <a:normAutofit/>
          </a:bodyPr>
          <a:lstStyle>
            <a:lvl1pPr marL="0" indent="0" algn="ctr">
              <a:buNone/>
              <a:defRPr sz="1600"/>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13570982" y="1648801"/>
            <a:ext cx="4048125" cy="2638425"/>
          </a:xfrm>
        </p:spPr>
        <p:txBody>
          <a:bodyPr tIns="1440000">
            <a:normAutofit/>
          </a:bodyPr>
          <a:lstStyle>
            <a:lvl1pPr marL="0" indent="0" algn="ctr">
              <a:buNone/>
              <a:defRPr sz="1600"/>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Afbeelding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6" name="Slide Number Placeholder 5">
            <a:extLst>
              <a:ext uri="{FF2B5EF4-FFF2-40B4-BE49-F238E27FC236}">
                <a16:creationId xmlns:a16="http://schemas.microsoft.com/office/drawing/2014/main" id="{B322D117-B4F5-4509-AFFC-9390DA3CF0C5}"/>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88801157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hasCustomPrompt="1"/>
          </p:nvPr>
        </p:nvSpPr>
        <p:spPr>
          <a:xfrm>
            <a:off x="1050131" y="4263948"/>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hasCustomPrompt="1"/>
          </p:nvPr>
        </p:nvSpPr>
        <p:spPr>
          <a:xfrm>
            <a:off x="5217397"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hasCustomPrompt="1"/>
          </p:nvPr>
        </p:nvSpPr>
        <p:spPr>
          <a:xfrm>
            <a:off x="9394190"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hasCustomPrompt="1"/>
          </p:nvPr>
        </p:nvSpPr>
        <p:spPr>
          <a:xfrm>
            <a:off x="13570982" y="4262400"/>
            <a:ext cx="4048125" cy="42840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13570981" y="1648801"/>
            <a:ext cx="4048125" cy="2638424"/>
          </a:xfrm>
        </p:spPr>
        <p:txBody>
          <a:bodyPr>
            <a:normAutofit/>
          </a:bodyPr>
          <a:lstStyle>
            <a:lvl1pPr marL="0" indent="0" algn="ctr">
              <a:buNone/>
              <a:defRPr sz="1600"/>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1057276" y="1648800"/>
            <a:ext cx="4048125" cy="2638424"/>
          </a:xfrm>
        </p:spPr>
        <p:txBody>
          <a:bodyPr>
            <a:normAutofit/>
          </a:bodyPr>
          <a:lstStyle>
            <a:lvl1pPr marL="0" indent="0" algn="ctr">
              <a:buNone/>
              <a:defRPr sz="1600"/>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5228511" y="1648800"/>
            <a:ext cx="4048125" cy="2638424"/>
          </a:xfrm>
        </p:spPr>
        <p:txBody>
          <a:bodyPr>
            <a:normAutofit/>
          </a:bodyPr>
          <a:lstStyle>
            <a:lvl1pPr marL="0" indent="0" algn="ctr">
              <a:buNone/>
              <a:defRPr sz="1600"/>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9399746" y="1648800"/>
            <a:ext cx="4048125" cy="2638424"/>
          </a:xfrm>
        </p:spPr>
        <p:txBody>
          <a:bodyPr>
            <a:normAutofit/>
          </a:bodyPr>
          <a:lstStyle>
            <a:lvl1pPr marL="0" indent="0" algn="ctr">
              <a:buNone/>
              <a:defRPr sz="1600"/>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4 x Grafiek en tekst</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8" name="Slide Number Placeholder 5">
            <a:extLst>
              <a:ext uri="{FF2B5EF4-FFF2-40B4-BE49-F238E27FC236}">
                <a16:creationId xmlns:a16="http://schemas.microsoft.com/office/drawing/2014/main" id="{C4CEE009-8E85-4C17-8940-2ECFA7416A87}"/>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98399701"/>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0"/>
            <a:ext cx="5451029"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6604059" y="1648798"/>
            <a:ext cx="11007666" cy="7498800"/>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1/3 Tekst en 2/3 grafiek slide</a:t>
            </a:r>
            <a:endParaRPr lang="en-US" sz="2000"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0B746D04-F8B5-4633-8AF7-A2B6C0815590}"/>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145390681"/>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1052513" y="1648799"/>
            <a:ext cx="16559212" cy="7475533"/>
          </a:xfrm>
        </p:spPr>
        <p:txBody>
          <a:bodyPr>
            <a:normAutofit/>
          </a:bodyPr>
          <a:lstStyle>
            <a:lvl1pPr marL="0" indent="0" algn="ctr">
              <a:buNone/>
              <a:defRPr sz="1600"/>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Grafiek slide</a:t>
            </a:r>
            <a:endParaRPr lang="en-US" sz="2000" b="1">
              <a:solidFill>
                <a:schemeClr val="tx1"/>
              </a:solidFill>
              <a:latin typeface="+mn-lt"/>
              <a:cs typeface="Arial" panose="020B0604020202020204" pitchFamily="34" charset="0"/>
            </a:endParaRPr>
          </a:p>
        </p:txBody>
      </p:sp>
      <p:sp>
        <p:nvSpPr>
          <p:cNvPr id="13" name="Slide Number Placeholder 5">
            <a:extLst>
              <a:ext uri="{FF2B5EF4-FFF2-40B4-BE49-F238E27FC236}">
                <a16:creationId xmlns:a16="http://schemas.microsoft.com/office/drawing/2014/main" id="{BB1B3D76-87F5-4241-8BC7-B14883BF9BD9}"/>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2902720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1965278" y="3562066"/>
            <a:ext cx="15589298" cy="3192729"/>
          </a:xfrm>
        </p:spPr>
        <p:txBody>
          <a:bodyPr wrap="none" lIns="0" tIns="0" rIns="0" bIns="0" anchor="b">
            <a:noAutofit/>
          </a:bodyPr>
          <a:lstStyle>
            <a:lvl1pPr algn="r">
              <a:lnSpc>
                <a:spcPct val="100000"/>
              </a:lnSpc>
              <a:defRPr sz="4800">
                <a:solidFill>
                  <a:schemeClr val="bg1"/>
                </a:solidFill>
                <a:latin typeface="Arial Rounded MT Bold" panose="020F0704030504030204" pitchFamily="34" charset="0"/>
              </a:defRPr>
            </a:lvl1pPr>
          </a:lstStyle>
          <a:p>
            <a:r>
              <a:rPr lang="nl-BE" noProof="0"/>
              <a:t>“Klik om quote </a:t>
            </a:r>
            <a:br>
              <a:rPr lang="nl-BE" noProof="0"/>
            </a:br>
            <a:r>
              <a:rPr lang="nl-BE" noProof="0"/>
              <a:t>in te Voegen”</a:t>
            </a:r>
          </a:p>
        </p:txBody>
      </p:sp>
      <p:sp>
        <p:nvSpPr>
          <p:cNvPr id="3" name="Subtitle 2"/>
          <p:cNvSpPr>
            <a:spLocks noGrp="1"/>
          </p:cNvSpPr>
          <p:nvPr>
            <p:ph type="subTitle" idx="1" hasCustomPrompt="1"/>
          </p:nvPr>
        </p:nvSpPr>
        <p:spPr>
          <a:xfrm>
            <a:off x="5177790" y="7161170"/>
            <a:ext cx="12376786" cy="2719455"/>
          </a:xfrm>
        </p:spPr>
        <p:txBody>
          <a:bodyPr lIns="0" tIns="0" rIns="0" bIns="0"/>
          <a:lstStyle>
            <a:lvl1pPr marL="0" indent="0" algn="r">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Klik om de Naam en Voornaam in te voegen</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Quote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675691860"/>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0800" y="2354401"/>
            <a:ext cx="8317894" cy="6107802"/>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1/2 Tekst en 1/2 tekst slide</a:t>
            </a:r>
            <a:endParaRPr lang="en-US" sz="2000" b="1">
              <a:solidFill>
                <a:schemeClr val="tx1"/>
              </a:solidFill>
              <a:latin typeface="+mn-lt"/>
              <a:cs typeface="Arial" panose="020B0604020202020204" pitchFamily="34" charset="0"/>
            </a:endParaRPr>
          </a:p>
        </p:txBody>
      </p:sp>
      <p:sp>
        <p:nvSpPr>
          <p:cNvPr id="12" name="Slide Number Placeholder 5">
            <a:extLst>
              <a:ext uri="{FF2B5EF4-FFF2-40B4-BE49-F238E27FC236}">
                <a16:creationId xmlns:a16="http://schemas.microsoft.com/office/drawing/2014/main" id="{7FE107D6-62B0-4C84-B71F-6083B8886F21}"/>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76699492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60672"/>
            <a:ext cx="8217535"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1040607" y="1648800"/>
            <a:ext cx="16559212"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hasCustomPrompt="1"/>
          </p:nvPr>
        </p:nvSpPr>
        <p:spPr>
          <a:xfrm>
            <a:off x="9281925" y="2372571"/>
            <a:ext cx="8317894"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1051200" y="1681200"/>
            <a:ext cx="8217535"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9280800" y="1681200"/>
            <a:ext cx="8317894" cy="487516"/>
          </a:xfrm>
        </p:spPr>
        <p:txBody>
          <a:bodyPr>
            <a:noAutofit/>
          </a:bodyPr>
          <a:lstStyle>
            <a:lvl1pPr marL="0" indent="0">
              <a:buNone/>
              <a:defRPr>
                <a:latin typeface="Arial Rounded MT Bold" panose="020F0704030504030204" pitchFamily="34" charset="0"/>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Titel</a:t>
            </a:r>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C622672D-881A-46AD-85C1-7DDEFA005E4F}"/>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375719772"/>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4695826"/>
          </a:xfrm>
        </p:spPr>
        <p:txBody>
          <a:bodyPr tIns="1440000">
            <a:normAutofit/>
          </a:bodyPr>
          <a:lstStyle>
            <a:lvl1pPr marL="0" indent="0" algn="ctr">
              <a:buNone/>
              <a:defRPr sz="1600"/>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9394189" y="6516687"/>
            <a:ext cx="4045743" cy="2628899"/>
          </a:xfrm>
        </p:spPr>
        <p:txBody>
          <a:bodyPr>
            <a:normAutofit/>
          </a:bodyPr>
          <a:lstStyle>
            <a:lvl1pPr marL="0" indent="0">
              <a:buNone/>
              <a:defRPr sz="1600"/>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13565982" y="6516688"/>
            <a:ext cx="4045743" cy="2628899"/>
          </a:xfrm>
        </p:spPr>
        <p:txBody>
          <a:bodyPr>
            <a:normAutofit/>
          </a:bodyPr>
          <a:lstStyle>
            <a:lvl1pPr marL="0" indent="0">
              <a:buNone/>
              <a:defRPr sz="1600"/>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1200" y="2354401"/>
            <a:ext cx="8217535" cy="612178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1057276" y="9306717"/>
            <a:ext cx="1217614" cy="547688"/>
          </a:xfrm>
        </p:spPr>
        <p:txBody>
          <a:bodyPr lIns="0" tIns="0" rIns="0" bIns="0"/>
          <a:lstStyle>
            <a:lvl1pPr>
              <a:defRPr>
                <a:solidFill>
                  <a:schemeClr val="bg1"/>
                </a:solidFill>
              </a:defRPr>
            </a:lvl1pPr>
          </a:lstStyle>
          <a:p>
            <a:fld id="{05BECE69-6D6D-45FE-97AF-CD990EAE32BF}" type="datetime1">
              <a:rPr lang="nl-BE" smtClean="0"/>
              <a:t>20/01/2025</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2274889" y="9306717"/>
            <a:ext cx="6172200" cy="547688"/>
          </a:xfrm>
        </p:spPr>
        <p:txBody>
          <a:bodyPr lIns="0" tIns="0" rIns="0" bIns="0"/>
          <a:lstStyle>
            <a:lvl1pPr algn="l">
              <a:defRPr>
                <a:solidFill>
                  <a:schemeClr val="bg1"/>
                </a:solidFill>
              </a:defRPr>
            </a:lvl1pPr>
          </a:lstStyle>
          <a:p>
            <a:r>
              <a:rPr lang="en-US"/>
              <a:t>AIS Project: using adversarial attacks to cause misclassification</a:t>
            </a:r>
            <a:endParaRPr lang="nl-BE"/>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en 3 afbeelding slide</a:t>
            </a:r>
            <a:endParaRPr lang="en-US" sz="2000" b="1">
              <a:solidFill>
                <a:schemeClr val="tx1"/>
              </a:solidFill>
              <a:latin typeface="+mn-lt"/>
              <a:cs typeface="Arial" panose="020B0604020202020204" pitchFamily="34" charset="0"/>
            </a:endParaRPr>
          </a:p>
        </p:txBody>
      </p:sp>
      <p:sp>
        <p:nvSpPr>
          <p:cNvPr id="14" name="Slide Number Placeholder 5">
            <a:extLst>
              <a:ext uri="{FF2B5EF4-FFF2-40B4-BE49-F238E27FC236}">
                <a16:creationId xmlns:a16="http://schemas.microsoft.com/office/drawing/2014/main" id="{D298E6EB-9C9F-42C7-9A88-763E9F891878}"/>
              </a:ext>
            </a:extLst>
          </p:cNvPr>
          <p:cNvSpPr>
            <a:spLocks noGrp="1"/>
          </p:cNvSpPr>
          <p:nvPr>
            <p:ph type="sldNum" sz="quarter" idx="12"/>
          </p:nvPr>
        </p:nvSpPr>
        <p:spPr>
          <a:xfrm>
            <a:off x="12082657" y="9306717"/>
            <a:ext cx="1001264" cy="547688"/>
          </a:xfrm>
        </p:spPr>
        <p:txBody>
          <a:bodyPr/>
          <a:lstStyle>
            <a:lvl1pPr>
              <a:defRPr>
                <a:solidFill>
                  <a:schemeClr val="bg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6418837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76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14.sv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13.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image" Target="../media/image14.sv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image" Target="../media/image13.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noProof="0" smtClean="0"/>
              <a:t>20/01/2025</a:t>
            </a:fld>
            <a:endParaRPr lang="nl-BE" noProof="0"/>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noProof="0"/>
              <a:t>AIS Project: using adversarial attacks to cause misclassification</a:t>
            </a:r>
            <a:endParaRPr lang="nl-BE" noProof="0"/>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noProof="0" smtClean="0"/>
              <a:t>‹#›</a:t>
            </a:fld>
            <a:endParaRPr lang="nl-BE" noProof="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33" cstate="hqprint">
            <a:extLst>
              <a:ext uri="{28A0092B-C50C-407E-A947-70E740481C1C}">
                <a14:useLocalDpi xmlns:a14="http://schemas.microsoft.com/office/drawing/2010/main" val="0"/>
              </a:ext>
            </a:extLst>
          </a:blip>
          <a:stretch>
            <a:fillRect/>
          </a:stretch>
        </p:blipFill>
        <p:spPr>
          <a:xfrm>
            <a:off x="15988887" y="9145588"/>
            <a:ext cx="1841761" cy="943903"/>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765" r:id="rId2"/>
    <p:sldLayoutId id="2147483766" r:id="rId3"/>
    <p:sldLayoutId id="2147483767" r:id="rId4"/>
    <p:sldLayoutId id="2147483768" r:id="rId5"/>
    <p:sldLayoutId id="2147483673" r:id="rId6"/>
    <p:sldLayoutId id="2147483686" r:id="rId7"/>
    <p:sldLayoutId id="2147483708" r:id="rId8"/>
    <p:sldLayoutId id="2147483709" r:id="rId9"/>
    <p:sldLayoutId id="2147483684" r:id="rId10"/>
    <p:sldLayoutId id="2147483696" r:id="rId11"/>
    <p:sldLayoutId id="2147483688" r:id="rId12"/>
    <p:sldLayoutId id="2147483706" r:id="rId13"/>
    <p:sldLayoutId id="2147483697" r:id="rId14"/>
    <p:sldLayoutId id="2147483703" r:id="rId15"/>
    <p:sldLayoutId id="2147483687" r:id="rId16"/>
    <p:sldLayoutId id="2147483702" r:id="rId17"/>
    <p:sldLayoutId id="2147483693" r:id="rId18"/>
    <p:sldLayoutId id="2147483705" r:id="rId19"/>
    <p:sldLayoutId id="2147483698" r:id="rId20"/>
    <p:sldLayoutId id="2147483694" r:id="rId21"/>
    <p:sldLayoutId id="2147483699" r:id="rId22"/>
    <p:sldLayoutId id="2147483695" r:id="rId23"/>
    <p:sldLayoutId id="2147483700" r:id="rId24"/>
    <p:sldLayoutId id="2147483691" r:id="rId25"/>
    <p:sldLayoutId id="2147483704" r:id="rId26"/>
    <p:sldLayoutId id="2147483689" r:id="rId27"/>
    <p:sldLayoutId id="2147483692" r:id="rId28"/>
    <p:sldLayoutId id="2147483685" r:id="rId29"/>
    <p:sldLayoutId id="2147483769" r:id="rId30"/>
    <p:sldLayoutId id="2147483764" r:id="rId3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DF2FF41-9D14-4CCF-A57E-BD51DB27A649}"/>
              </a:ext>
            </a:extLst>
          </p:cNvPr>
          <p:cNvSpPr/>
          <p:nvPr userDrawn="1"/>
        </p:nvSpPr>
        <p:spPr>
          <a:xfrm>
            <a:off x="-7144" y="9305925"/>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en-GB" noProof="0"/>
              <a:t>Tekststijl van het model bewerken</a:t>
            </a:r>
          </a:p>
          <a:p>
            <a:pPr lvl="1"/>
            <a:r>
              <a:rPr lang="en-GB" noProof="0"/>
              <a:t>Tweede niveau</a:t>
            </a:r>
          </a:p>
          <a:p>
            <a:pPr lvl="2"/>
            <a:r>
              <a:rPr lang="en-GB" noProof="0"/>
              <a:t>Derde niveau</a:t>
            </a:r>
          </a:p>
          <a:p>
            <a:pPr lvl="3"/>
            <a:r>
              <a:rPr lang="en-GB" noProof="0"/>
              <a:t>Vierde niveau</a:t>
            </a:r>
          </a:p>
          <a:p>
            <a:pPr lvl="4"/>
            <a:r>
              <a:rPr lang="en-GB"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20/01/2025</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AIS Project: using adversarial attacks to cause misclassification</a:t>
            </a:r>
            <a:endParaRPr lang="nl-BE"/>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Tree>
    <p:extLst>
      <p:ext uri="{BB962C8B-B14F-4D97-AF65-F5344CB8AC3E}">
        <p14:creationId xmlns:p14="http://schemas.microsoft.com/office/powerpoint/2010/main" val="417278449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62"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8" name="balk onderaan">
            <a:extLst>
              <a:ext uri="{FF2B5EF4-FFF2-40B4-BE49-F238E27FC236}">
                <a16:creationId xmlns:a16="http://schemas.microsoft.com/office/drawing/2014/main" id="{1C347D43-E018-4735-A7B3-BBD71DCA569C}"/>
              </a:ext>
            </a:extLst>
          </p:cNvPr>
          <p:cNvSpPr/>
          <p:nvPr userDrawn="1"/>
        </p:nvSpPr>
        <p:spPr>
          <a:xfrm>
            <a:off x="-5644" y="9306131"/>
            <a:ext cx="13481537" cy="552245"/>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 name="connsiteX0" fmla="*/ 0 w 15988888"/>
              <a:gd name="connsiteY0" fmla="*/ 547482 h 548274"/>
              <a:gd name="connsiteX1" fmla="*/ 2507456 w 15988888"/>
              <a:gd name="connsiteY1" fmla="*/ 2176 h 548274"/>
              <a:gd name="connsiteX2" fmla="*/ 15802408 w 15988888"/>
              <a:gd name="connsiteY2" fmla="*/ 586 h 548274"/>
              <a:gd name="connsiteX3" fmla="*/ 15988888 w 15988888"/>
              <a:gd name="connsiteY3" fmla="*/ 0 h 548274"/>
              <a:gd name="connsiteX4" fmla="*/ 15802408 w 15988888"/>
              <a:gd name="connsiteY4" fmla="*/ 548274 h 548274"/>
              <a:gd name="connsiteX5" fmla="*/ 0 w 15988888"/>
              <a:gd name="connsiteY5" fmla="*/ 547482 h 54827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7196 w 13481484"/>
              <a:gd name="connsiteY5" fmla="*/ 549864 h 549864"/>
              <a:gd name="connsiteX0" fmla="*/ 7196 w 13481484"/>
              <a:gd name="connsiteY0" fmla="*/ 549864 h 549864"/>
              <a:gd name="connsiteX1" fmla="*/ 52 w 13481484"/>
              <a:gd name="connsiteY1" fmla="*/ 2176 h 549864"/>
              <a:gd name="connsiteX2" fmla="*/ 13295004 w 13481484"/>
              <a:gd name="connsiteY2" fmla="*/ 586 h 549864"/>
              <a:gd name="connsiteX3" fmla="*/ 13481484 w 13481484"/>
              <a:gd name="connsiteY3" fmla="*/ 0 h 549864"/>
              <a:gd name="connsiteX4" fmla="*/ 13295004 w 13481484"/>
              <a:gd name="connsiteY4" fmla="*/ 548274 h 549864"/>
              <a:gd name="connsiteX5" fmla="*/ 4394234 w 13481484"/>
              <a:gd name="connsiteY5" fmla="*/ 549863 h 549864"/>
              <a:gd name="connsiteX6" fmla="*/ 7196 w 13481484"/>
              <a:gd name="connsiteY6" fmla="*/ 549864 h 549864"/>
              <a:gd name="connsiteX0" fmla="*/ 2486 w 13481537"/>
              <a:gd name="connsiteY0" fmla="*/ 552245 h 552245"/>
              <a:gd name="connsiteX1" fmla="*/ 105 w 13481537"/>
              <a:gd name="connsiteY1" fmla="*/ 2176 h 552245"/>
              <a:gd name="connsiteX2" fmla="*/ 13295057 w 13481537"/>
              <a:gd name="connsiteY2" fmla="*/ 586 h 552245"/>
              <a:gd name="connsiteX3" fmla="*/ 13481537 w 13481537"/>
              <a:gd name="connsiteY3" fmla="*/ 0 h 552245"/>
              <a:gd name="connsiteX4" fmla="*/ 13295057 w 13481537"/>
              <a:gd name="connsiteY4" fmla="*/ 548274 h 552245"/>
              <a:gd name="connsiteX5" fmla="*/ 4394287 w 13481537"/>
              <a:gd name="connsiteY5" fmla="*/ 549863 h 552245"/>
              <a:gd name="connsiteX6" fmla="*/ 2486 w 13481537"/>
              <a:gd name="connsiteY6" fmla="*/ 552245 h 5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1537" h="552245">
                <a:moveTo>
                  <a:pt x="2486" y="552245"/>
                </a:moveTo>
                <a:cubicBezTo>
                  <a:pt x="3280" y="369682"/>
                  <a:pt x="-689" y="184739"/>
                  <a:pt x="105" y="2176"/>
                </a:cubicBezTo>
                <a:lnTo>
                  <a:pt x="13295057" y="586"/>
                </a:lnTo>
                <a:lnTo>
                  <a:pt x="13481537" y="0"/>
                </a:lnTo>
                <a:lnTo>
                  <a:pt x="13295057" y="548274"/>
                </a:lnTo>
                <a:lnTo>
                  <a:pt x="4394287" y="549863"/>
                </a:lnTo>
                <a:lnTo>
                  <a:pt x="2486" y="552245"/>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highlight>
                <a:srgbClr val="FFFF00"/>
              </a:highlight>
            </a:endParaRP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68416DE8-2541-43DC-A43F-D9DA08756898}" type="datetime1">
              <a:rPr lang="nl-BE" smtClean="0"/>
              <a:t>20/01/2025</a:t>
            </a:fld>
            <a:endParaRPr lang="nl-BE"/>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r>
              <a:rPr lang="en-US"/>
              <a:t>AIS Project: using adversarial attacks to cause misclassification</a:t>
            </a:r>
            <a:endParaRPr lang="nl-BE"/>
          </a:p>
        </p:txBody>
      </p:sp>
      <p:sp>
        <p:nvSpPr>
          <p:cNvPr id="6" name="Slide Number Placeholder 5"/>
          <p:cNvSpPr>
            <a:spLocks noGrp="1"/>
          </p:cNvSpPr>
          <p:nvPr>
            <p:ph type="sldNum" sz="quarter" idx="4"/>
          </p:nvPr>
        </p:nvSpPr>
        <p:spPr>
          <a:xfrm>
            <a:off x="11901489" y="930671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315" name="Graphic 314">
            <a:extLst>
              <a:ext uri="{FF2B5EF4-FFF2-40B4-BE49-F238E27FC236}">
                <a16:creationId xmlns:a16="http://schemas.microsoft.com/office/drawing/2014/main" id="{F02C931F-5CA2-4951-9406-1794839C7F32}"/>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991268" y="9146698"/>
            <a:ext cx="1841920" cy="943902"/>
          </a:xfrm>
          <a:prstGeom prst="rect">
            <a:avLst/>
          </a:prstGeom>
        </p:spPr>
      </p:pic>
      <p:sp>
        <p:nvSpPr>
          <p:cNvPr id="155" name="Rechthoek 154">
            <a:extLst>
              <a:ext uri="{FF2B5EF4-FFF2-40B4-BE49-F238E27FC236}">
                <a16:creationId xmlns:a16="http://schemas.microsoft.com/office/drawing/2014/main" id="{3006AA6B-15EB-4DBD-8F12-1BA7B403185D}"/>
              </a:ext>
            </a:extLst>
          </p:cNvPr>
          <p:cNvSpPr/>
          <p:nvPr userDrawn="1"/>
        </p:nvSpPr>
        <p:spPr>
          <a:xfrm>
            <a:off x="13857675" y="9308422"/>
            <a:ext cx="1714500" cy="5476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t>Plaats</a:t>
            </a:r>
            <a:r>
              <a:rPr lang="en-US" sz="1100"/>
              <a:t> logo </a:t>
            </a:r>
            <a:r>
              <a:rPr lang="en-US" sz="1100" err="1"/>
              <a:t>hier</a:t>
            </a:r>
            <a:r>
              <a:rPr lang="en-US" sz="1100"/>
              <a:t> in het </a:t>
            </a:r>
            <a:r>
              <a:rPr lang="en-US" sz="1100" err="1"/>
              <a:t>diamodel</a:t>
            </a:r>
            <a:endParaRPr lang="nl-BE" sz="1100"/>
          </a:p>
        </p:txBody>
      </p:sp>
    </p:spTree>
    <p:extLst>
      <p:ext uri="{BB962C8B-B14F-4D97-AF65-F5344CB8AC3E}">
        <p14:creationId xmlns:p14="http://schemas.microsoft.com/office/powerpoint/2010/main" val="3064038114"/>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8"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9.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0A46A0-6FCB-45B9-8D6C-93E047CCE4D2}"/>
              </a:ext>
            </a:extLst>
          </p:cNvPr>
          <p:cNvSpPr>
            <a:spLocks noGrp="1"/>
          </p:cNvSpPr>
          <p:nvPr>
            <p:ph type="ctrTitle"/>
          </p:nvPr>
        </p:nvSpPr>
        <p:spPr/>
        <p:txBody>
          <a:bodyPr/>
          <a:lstStyle/>
          <a:p>
            <a:r>
              <a:rPr lang="nl-BE" dirty="0"/>
              <a:t>AI &amp; Security Project</a:t>
            </a:r>
          </a:p>
        </p:txBody>
      </p:sp>
      <p:sp>
        <p:nvSpPr>
          <p:cNvPr id="3" name="Ondertitel 2">
            <a:extLst>
              <a:ext uri="{FF2B5EF4-FFF2-40B4-BE49-F238E27FC236}">
                <a16:creationId xmlns:a16="http://schemas.microsoft.com/office/drawing/2014/main" id="{8D1A4EE2-3CA0-473B-AF66-4EA240C7D4AF}"/>
              </a:ext>
            </a:extLst>
          </p:cNvPr>
          <p:cNvSpPr>
            <a:spLocks noGrp="1"/>
          </p:cNvSpPr>
          <p:nvPr>
            <p:ph type="subTitle" idx="1"/>
          </p:nvPr>
        </p:nvSpPr>
        <p:spPr/>
        <p:txBody>
          <a:bodyPr/>
          <a:lstStyle/>
          <a:p>
            <a:r>
              <a:rPr lang="nl-BE" dirty="0"/>
              <a:t>Using adversarial attacks </a:t>
            </a:r>
            <a:r>
              <a:rPr lang="en-US" dirty="0"/>
              <a:t>to</a:t>
            </a:r>
            <a:r>
              <a:rPr lang="nl-BE" dirty="0"/>
              <a:t> cause misclassification</a:t>
            </a:r>
          </a:p>
          <a:p>
            <a:endParaRPr lang="nl-BE" dirty="0"/>
          </a:p>
          <a:p>
            <a:r>
              <a:rPr lang="nl-BE" sz="2800" dirty="0"/>
              <a:t>Group 1</a:t>
            </a:r>
          </a:p>
        </p:txBody>
      </p:sp>
      <p:sp>
        <p:nvSpPr>
          <p:cNvPr id="4" name="TextBox 3">
            <a:extLst>
              <a:ext uri="{FF2B5EF4-FFF2-40B4-BE49-F238E27FC236}">
                <a16:creationId xmlns:a16="http://schemas.microsoft.com/office/drawing/2014/main" id="{83D6285A-5CF8-6EE5-9ABD-D96BCECAB9AA}"/>
              </a:ext>
            </a:extLst>
          </p:cNvPr>
          <p:cNvSpPr txBox="1"/>
          <p:nvPr/>
        </p:nvSpPr>
        <p:spPr>
          <a:xfrm>
            <a:off x="15718242" y="9227403"/>
            <a:ext cx="2328458" cy="830997"/>
          </a:xfrm>
          <a:prstGeom prst="rect">
            <a:avLst/>
          </a:prstGeom>
          <a:noFill/>
        </p:spPr>
        <p:txBody>
          <a:bodyPr wrap="none" rtlCol="0">
            <a:spAutoFit/>
          </a:bodyPr>
          <a:lstStyle/>
          <a:p>
            <a:pPr algn="r"/>
            <a:r>
              <a:rPr lang="en-GB" sz="2400" dirty="0">
                <a:solidFill>
                  <a:schemeClr val="bg1"/>
                </a:solidFill>
              </a:rPr>
              <a:t>Harman Singh</a:t>
            </a:r>
          </a:p>
          <a:p>
            <a:pPr algn="r"/>
            <a:r>
              <a:rPr lang="en-GB" sz="2400" dirty="0">
                <a:solidFill>
                  <a:schemeClr val="bg1"/>
                </a:solidFill>
              </a:rPr>
              <a:t>Sadiksha Sapkota</a:t>
            </a:r>
          </a:p>
        </p:txBody>
      </p:sp>
    </p:spTree>
    <p:extLst>
      <p:ext uri="{BB962C8B-B14F-4D97-AF65-F5344CB8AC3E}">
        <p14:creationId xmlns:p14="http://schemas.microsoft.com/office/powerpoint/2010/main" val="1597755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E587B-6C2B-21B1-A449-746E3ABC2C64}"/>
            </a:ext>
          </a:extLst>
        </p:cNvPr>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6280833F-EE2C-76EA-AF56-FCA3233859E7}"/>
              </a:ext>
            </a:extLst>
          </p:cNvPr>
          <p:cNvSpPr>
            <a:spLocks noGrp="1"/>
          </p:cNvSpPr>
          <p:nvPr>
            <p:ph type="sldNum" sz="quarter" idx="12"/>
          </p:nvPr>
        </p:nvSpPr>
        <p:spPr/>
        <p:txBody>
          <a:bodyPr/>
          <a:lstStyle/>
          <a:p>
            <a:fld id="{B7527A74-2D87-4307-9531-5A57D9647EEB}" type="slidenum">
              <a:rPr lang="nl-BE" smtClean="0"/>
              <a:pPr/>
              <a:t>10</a:t>
            </a:fld>
            <a:endParaRPr lang="nl-BE"/>
          </a:p>
        </p:txBody>
      </p:sp>
      <p:sp>
        <p:nvSpPr>
          <p:cNvPr id="4" name="Titel 3">
            <a:extLst>
              <a:ext uri="{FF2B5EF4-FFF2-40B4-BE49-F238E27FC236}">
                <a16:creationId xmlns:a16="http://schemas.microsoft.com/office/drawing/2014/main" id="{F47C8A47-B435-DA2B-AAB8-ECE584B74186}"/>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91ADF75C-7F03-77B8-AC71-2C08ABE918D2}"/>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0CCB5C7C-C316-E309-9C84-A9C29A145A83}"/>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16" name="Graphic 15">
            <a:extLst>
              <a:ext uri="{FF2B5EF4-FFF2-40B4-BE49-F238E27FC236}">
                <a16:creationId xmlns:a16="http://schemas.microsoft.com/office/drawing/2014/main" id="{39DC11F3-B457-5EEC-A708-6AF6E1154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276" y="2864783"/>
            <a:ext cx="6362700" cy="2219325"/>
          </a:xfrm>
          <a:prstGeom prst="rect">
            <a:avLst/>
          </a:prstGeom>
        </p:spPr>
      </p:pic>
      <p:pic>
        <p:nvPicPr>
          <p:cNvPr id="18" name="Graphic 17">
            <a:extLst>
              <a:ext uri="{FF2B5EF4-FFF2-40B4-BE49-F238E27FC236}">
                <a16:creationId xmlns:a16="http://schemas.microsoft.com/office/drawing/2014/main" id="{EDA6B0C2-9656-73AB-6672-6F5C402B5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7089" y="2864782"/>
            <a:ext cx="8686800" cy="2219325"/>
          </a:xfrm>
          <a:prstGeom prst="rect">
            <a:avLst/>
          </a:prstGeom>
        </p:spPr>
      </p:pic>
      <p:pic>
        <p:nvPicPr>
          <p:cNvPr id="20" name="Graphic 19">
            <a:extLst>
              <a:ext uri="{FF2B5EF4-FFF2-40B4-BE49-F238E27FC236}">
                <a16:creationId xmlns:a16="http://schemas.microsoft.com/office/drawing/2014/main" id="{A4C2FB20-7092-5C14-D13C-15167F5B71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7276" y="4826535"/>
            <a:ext cx="6362700" cy="2219325"/>
          </a:xfrm>
          <a:prstGeom prst="rect">
            <a:avLst/>
          </a:prstGeom>
        </p:spPr>
      </p:pic>
      <p:pic>
        <p:nvPicPr>
          <p:cNvPr id="22" name="Graphic 21">
            <a:extLst>
              <a:ext uri="{FF2B5EF4-FFF2-40B4-BE49-F238E27FC236}">
                <a16:creationId xmlns:a16="http://schemas.microsoft.com/office/drawing/2014/main" id="{E3629914-D011-62DA-85A2-0EDC898365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089" y="4826535"/>
            <a:ext cx="8686800" cy="2219325"/>
          </a:xfrm>
          <a:prstGeom prst="rect">
            <a:avLst/>
          </a:prstGeom>
        </p:spPr>
      </p:pic>
      <p:sp>
        <p:nvSpPr>
          <p:cNvPr id="23" name="TextBox 22">
            <a:extLst>
              <a:ext uri="{FF2B5EF4-FFF2-40B4-BE49-F238E27FC236}">
                <a16:creationId xmlns:a16="http://schemas.microsoft.com/office/drawing/2014/main" id="{343D4A42-914D-F804-E239-ECEEA99D540D}"/>
              </a:ext>
            </a:extLst>
          </p:cNvPr>
          <p:cNvSpPr txBox="1"/>
          <p:nvPr/>
        </p:nvSpPr>
        <p:spPr>
          <a:xfrm>
            <a:off x="3519519" y="2341563"/>
            <a:ext cx="1438214" cy="523220"/>
          </a:xfrm>
          <a:prstGeom prst="rect">
            <a:avLst/>
          </a:prstGeom>
          <a:noFill/>
        </p:spPr>
        <p:txBody>
          <a:bodyPr wrap="none" rtlCol="0">
            <a:spAutoFit/>
          </a:bodyPr>
          <a:lstStyle/>
          <a:p>
            <a:r>
              <a:rPr lang="en-US" sz="2800" b="1"/>
              <a:t>Baseline</a:t>
            </a:r>
            <a:endParaRPr lang="nl-BE" sz="2800" b="1"/>
          </a:p>
        </p:txBody>
      </p:sp>
      <p:sp>
        <p:nvSpPr>
          <p:cNvPr id="24" name="TextBox 23">
            <a:extLst>
              <a:ext uri="{FF2B5EF4-FFF2-40B4-BE49-F238E27FC236}">
                <a16:creationId xmlns:a16="http://schemas.microsoft.com/office/drawing/2014/main" id="{CA1CE49D-43AC-8E5B-1219-D74A1F54B1B2}"/>
              </a:ext>
            </a:extLst>
          </p:cNvPr>
          <p:cNvSpPr txBox="1"/>
          <p:nvPr/>
        </p:nvSpPr>
        <p:spPr>
          <a:xfrm>
            <a:off x="11184504" y="2344358"/>
            <a:ext cx="3211970" cy="523220"/>
          </a:xfrm>
          <a:prstGeom prst="rect">
            <a:avLst/>
          </a:prstGeom>
          <a:noFill/>
        </p:spPr>
        <p:txBody>
          <a:bodyPr wrap="none" rtlCol="0">
            <a:spAutoFit/>
          </a:bodyPr>
          <a:lstStyle/>
          <a:p>
            <a:r>
              <a:rPr lang="en-US" sz="2800" b="1"/>
              <a:t>Attacked with FGSM</a:t>
            </a:r>
            <a:endParaRPr lang="nl-BE" sz="2800" b="1"/>
          </a:p>
        </p:txBody>
      </p:sp>
      <p:cxnSp>
        <p:nvCxnSpPr>
          <p:cNvPr id="26" name="Straight Connector 25">
            <a:extLst>
              <a:ext uri="{FF2B5EF4-FFF2-40B4-BE49-F238E27FC236}">
                <a16:creationId xmlns:a16="http://schemas.microsoft.com/office/drawing/2014/main" id="{2FBB9F0D-4771-A885-2CB2-BEAC6C4F1FCC}"/>
              </a:ext>
            </a:extLst>
          </p:cNvPr>
          <p:cNvCxnSpPr>
            <a:cxnSpLocks/>
          </p:cNvCxnSpPr>
          <p:nvPr/>
        </p:nvCxnSpPr>
        <p:spPr>
          <a:xfrm>
            <a:off x="7898295" y="2341563"/>
            <a:ext cx="0" cy="6810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5DF019F2-4EAA-E57A-0F95-6E1F0989AB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276" y="7045860"/>
            <a:ext cx="6362700" cy="2219325"/>
          </a:xfrm>
          <a:prstGeom prst="rect">
            <a:avLst/>
          </a:prstGeom>
        </p:spPr>
      </p:pic>
      <p:pic>
        <p:nvPicPr>
          <p:cNvPr id="31" name="Graphic 30">
            <a:extLst>
              <a:ext uri="{FF2B5EF4-FFF2-40B4-BE49-F238E27FC236}">
                <a16:creationId xmlns:a16="http://schemas.microsoft.com/office/drawing/2014/main" id="{D8C8F34D-20A2-7F1F-081D-B4825C3FE2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7089" y="7066626"/>
            <a:ext cx="8686800" cy="2219325"/>
          </a:xfrm>
          <a:prstGeom prst="rect">
            <a:avLst/>
          </a:prstGeom>
        </p:spPr>
      </p:pic>
    </p:spTree>
    <p:extLst>
      <p:ext uri="{BB962C8B-B14F-4D97-AF65-F5344CB8AC3E}">
        <p14:creationId xmlns:p14="http://schemas.microsoft.com/office/powerpoint/2010/main" val="3193216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EF38F-9A64-FDCD-32CF-8DC1B6731192}"/>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6359B3D-2AE3-B32C-E951-8F274AE8D429}"/>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dirty="0" err="1"/>
              <a:t>Attacking</a:t>
            </a:r>
            <a:r>
              <a:rPr lang="nl-BE" dirty="0"/>
              <a:t> </a:t>
            </a:r>
            <a:r>
              <a:rPr lang="nl-BE" dirty="0" err="1"/>
              <a:t>the</a:t>
            </a:r>
            <a:r>
              <a:rPr lang="nl-BE" dirty="0"/>
              <a:t> </a:t>
            </a:r>
            <a:r>
              <a:rPr lang="nl-BE" dirty="0" err="1"/>
              <a:t>models</a:t>
            </a:r>
            <a:r>
              <a:rPr lang="nl-BE" dirty="0"/>
              <a:t> </a:t>
            </a:r>
            <a:r>
              <a:rPr lang="nl-BE" dirty="0" err="1"/>
              <a:t>decreases</a:t>
            </a:r>
            <a:r>
              <a:rPr lang="nl-BE" dirty="0"/>
              <a:t> model </a:t>
            </a:r>
            <a:r>
              <a:rPr lang="nl-BE" dirty="0" err="1"/>
              <a:t>confidence</a:t>
            </a:r>
            <a:r>
              <a:rPr lang="nl-BE" dirty="0"/>
              <a:t>, </a:t>
            </a:r>
            <a:r>
              <a:rPr lang="nl-BE" dirty="0" err="1"/>
              <a:t>and</a:t>
            </a:r>
            <a:r>
              <a:rPr lang="nl-BE" dirty="0"/>
              <a:t> </a:t>
            </a:r>
            <a:r>
              <a:rPr lang="nl-BE" dirty="0" err="1"/>
              <a:t>increases</a:t>
            </a:r>
            <a:r>
              <a:rPr lang="nl-BE" dirty="0"/>
              <a:t> </a:t>
            </a:r>
            <a:r>
              <a:rPr lang="nl-BE" dirty="0" err="1"/>
              <a:t>likelihood</a:t>
            </a:r>
            <a:r>
              <a:rPr lang="nl-BE" dirty="0"/>
              <a:t> of </a:t>
            </a:r>
            <a:r>
              <a:rPr lang="nl-BE" dirty="0" err="1"/>
              <a:t>spreading</a:t>
            </a:r>
            <a:r>
              <a:rPr lang="nl-BE" dirty="0"/>
              <a:t> </a:t>
            </a:r>
            <a:r>
              <a:rPr lang="nl-BE" dirty="0" err="1"/>
              <a:t>predictions</a:t>
            </a:r>
            <a:r>
              <a:rPr lang="nl-BE" dirty="0"/>
              <a:t> </a:t>
            </a:r>
            <a:r>
              <a:rPr lang="nl-BE" dirty="0" err="1"/>
              <a:t>across</a:t>
            </a:r>
            <a:r>
              <a:rPr lang="nl-BE" dirty="0"/>
              <a:t> multiple classes </a:t>
            </a:r>
            <a:r>
              <a:rPr lang="nl-BE" dirty="0" err="1"/>
              <a:t>instead</a:t>
            </a:r>
            <a:r>
              <a:rPr lang="nl-BE" dirty="0"/>
              <a:t> </a:t>
            </a:r>
            <a:r>
              <a:rPr lang="en-US" dirty="0"/>
              <a:t>of just picking 1 class</a:t>
            </a:r>
            <a:endParaRPr lang="nl-BE" dirty="0"/>
          </a:p>
          <a:p>
            <a:pPr marL="571500" indent="-571500">
              <a:buFont typeface="Arial" panose="020B0604020202020204" pitchFamily="34" charset="0"/>
              <a:buChar char="•"/>
            </a:pPr>
            <a:r>
              <a:rPr lang="en-US" b="1" dirty="0">
                <a:ea typeface="Calibri"/>
                <a:cs typeface="Calibri"/>
              </a:rPr>
              <a:t>The bigger the epsilon, the bigger the error</a:t>
            </a:r>
            <a:endParaRPr lang="nl-BE" b="1" dirty="0"/>
          </a:p>
          <a:p>
            <a:pPr marL="571500" indent="-571500">
              <a:buFont typeface="Arial" panose="020B0604020202020204" pitchFamily="34" charset="0"/>
              <a:buChar char="•"/>
            </a:pPr>
            <a:r>
              <a:rPr lang="nl-BE" dirty="0"/>
              <a:t>PGD was </a:t>
            </a:r>
            <a:r>
              <a:rPr lang="nl-BE" dirty="0" err="1"/>
              <a:t>the</a:t>
            </a:r>
            <a:r>
              <a:rPr lang="nl-BE" dirty="0"/>
              <a:t> most </a:t>
            </a:r>
            <a:r>
              <a:rPr lang="nl-BE" dirty="0" err="1"/>
              <a:t>effective</a:t>
            </a:r>
            <a:r>
              <a:rPr lang="nl-BE" dirty="0"/>
              <a:t> attack </a:t>
            </a:r>
            <a:r>
              <a:rPr lang="nl-BE" dirty="0" err="1"/>
              <a:t>method</a:t>
            </a:r>
            <a:r>
              <a:rPr lang="nl-BE" dirty="0"/>
              <a:t> (up </a:t>
            </a:r>
            <a:r>
              <a:rPr lang="nl-BE" dirty="0" err="1"/>
              <a:t>to</a:t>
            </a:r>
            <a:r>
              <a:rPr lang="nl-BE" dirty="0"/>
              <a:t> 500% </a:t>
            </a:r>
            <a:r>
              <a:rPr lang="nl-BE" dirty="0" err="1"/>
              <a:t>increase</a:t>
            </a:r>
            <a:r>
              <a:rPr lang="nl-BE" dirty="0"/>
              <a:t> in Top-1 error </a:t>
            </a:r>
            <a:r>
              <a:rPr lang="nl-BE" dirty="0" err="1"/>
              <a:t>rate</a:t>
            </a:r>
            <a:r>
              <a:rPr lang="nl-BE" dirty="0"/>
              <a:t>)</a:t>
            </a:r>
            <a:endParaRPr lang="nl-BE" dirty="0">
              <a:ea typeface="Calibri"/>
              <a:cs typeface="Calibri"/>
            </a:endParaRPr>
          </a:p>
          <a:p>
            <a:pPr marL="1257300" lvl="1" indent="-571500">
              <a:buFont typeface="Arial" panose="020B0604020202020204" pitchFamily="34" charset="0"/>
              <a:buChar char="•"/>
            </a:pPr>
            <a:r>
              <a:rPr lang="nl-BE" dirty="0"/>
              <a:t>Adversarial training </a:t>
            </a:r>
            <a:r>
              <a:rPr lang="nl-BE" dirty="0" err="1"/>
              <a:t>against</a:t>
            </a:r>
            <a:r>
              <a:rPr lang="nl-BE" dirty="0"/>
              <a:t> PGD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a:t>
            </a:r>
            <a:r>
              <a:rPr lang="nl-BE" dirty="0" err="1"/>
              <a:t>improve</a:t>
            </a:r>
            <a:r>
              <a:rPr lang="nl-BE" dirty="0"/>
              <a:t> </a:t>
            </a:r>
            <a:r>
              <a:rPr lang="nl-BE" dirty="0" err="1"/>
              <a:t>the</a:t>
            </a:r>
            <a:r>
              <a:rPr lang="nl-BE" dirty="0"/>
              <a:t> </a:t>
            </a:r>
            <a:r>
              <a:rPr lang="nl-BE" dirty="0" err="1"/>
              <a:t>model’s</a:t>
            </a:r>
            <a:r>
              <a:rPr lang="nl-BE" dirty="0"/>
              <a:t> performance as </a:t>
            </a:r>
            <a:r>
              <a:rPr lang="nl-BE" dirty="0" err="1"/>
              <a:t>much</a:t>
            </a:r>
            <a:endParaRPr lang="nl-BE" dirty="0"/>
          </a:p>
          <a:p>
            <a:pPr marL="571500" indent="-571500">
              <a:buFont typeface="Arial" panose="020B0604020202020204" pitchFamily="34" charset="0"/>
              <a:buChar char="•"/>
            </a:pPr>
            <a:r>
              <a:rPr lang="nl-BE" dirty="0"/>
              <a:t>For ResNet18 </a:t>
            </a:r>
            <a:r>
              <a:rPr lang="nl-BE" dirty="0" err="1"/>
              <a:t>and</a:t>
            </a:r>
            <a:r>
              <a:rPr lang="nl-BE" dirty="0"/>
              <a:t> ResNet50, adversarial training made </a:t>
            </a:r>
            <a:r>
              <a:rPr lang="nl-BE" dirty="0" err="1"/>
              <a:t>the</a:t>
            </a:r>
            <a:r>
              <a:rPr lang="nl-BE" dirty="0"/>
              <a:t> model </a:t>
            </a:r>
            <a:r>
              <a:rPr lang="nl-BE" dirty="0" err="1"/>
              <a:t>perform</a:t>
            </a:r>
            <a:r>
              <a:rPr lang="nl-BE" dirty="0"/>
              <a:t> </a:t>
            </a:r>
            <a:r>
              <a:rPr lang="nl-BE" dirty="0" err="1"/>
              <a:t>better</a:t>
            </a:r>
            <a:r>
              <a:rPr lang="nl-BE" dirty="0"/>
              <a:t> </a:t>
            </a:r>
            <a:r>
              <a:rPr lang="nl-BE" dirty="0" err="1"/>
              <a:t>after</a:t>
            </a:r>
            <a:r>
              <a:rPr lang="nl-BE" dirty="0"/>
              <a:t> </a:t>
            </a:r>
            <a:r>
              <a:rPr lang="nl-BE" dirty="0" err="1"/>
              <a:t>it</a:t>
            </a:r>
            <a:r>
              <a:rPr lang="nl-BE" dirty="0"/>
              <a:t> had been attack, </a:t>
            </a:r>
            <a:r>
              <a:rPr lang="nl-BE" dirty="0" err="1"/>
              <a:t>than</a:t>
            </a:r>
            <a:r>
              <a:rPr lang="nl-BE" dirty="0"/>
              <a:t> </a:t>
            </a:r>
            <a:r>
              <a:rPr lang="nl-BE" dirty="0" err="1"/>
              <a:t>the</a:t>
            </a:r>
            <a:r>
              <a:rPr lang="nl-BE" dirty="0"/>
              <a:t> baseline performance</a:t>
            </a:r>
            <a:endParaRPr lang="nl-BE" dirty="0">
              <a:ea typeface="Calibri"/>
              <a:cs typeface="Calibri"/>
            </a:endParaRPr>
          </a:p>
          <a:p>
            <a:pPr marL="571500" indent="-571500">
              <a:buFont typeface="Arial" panose="020B0604020202020204" pitchFamily="34" charset="0"/>
              <a:buChar char="•"/>
            </a:pPr>
            <a:r>
              <a:rPr lang="nl-BE" dirty="0"/>
              <a:t>Adversarial training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have </a:t>
            </a:r>
            <a:r>
              <a:rPr lang="nl-BE" dirty="0" err="1"/>
              <a:t>an</a:t>
            </a:r>
            <a:r>
              <a:rPr lang="nl-BE" dirty="0"/>
              <a:t> impact on VGG16 nor VGG19</a:t>
            </a:r>
            <a:endParaRPr lang="nl-BE" dirty="0">
              <a:ea typeface="Calibri"/>
              <a:cs typeface="Calibri"/>
            </a:endParaRPr>
          </a:p>
          <a:p>
            <a:pPr marL="571500" indent="-571500">
              <a:buFont typeface="Arial" panose="020B0604020202020204" pitchFamily="34" charset="0"/>
              <a:buChar char="•"/>
            </a:pPr>
            <a:endParaRPr lang="nl-BE" dirty="0"/>
          </a:p>
        </p:txBody>
      </p:sp>
      <p:sp>
        <p:nvSpPr>
          <p:cNvPr id="3" name="Tijdelijke aanduiding voor dianummer 2">
            <a:extLst>
              <a:ext uri="{FF2B5EF4-FFF2-40B4-BE49-F238E27FC236}">
                <a16:creationId xmlns:a16="http://schemas.microsoft.com/office/drawing/2014/main" id="{50C7356E-9076-8768-6F6C-07DC2E8DEDAD}"/>
              </a:ext>
            </a:extLst>
          </p:cNvPr>
          <p:cNvSpPr>
            <a:spLocks noGrp="1"/>
          </p:cNvSpPr>
          <p:nvPr>
            <p:ph type="sldNum" sz="quarter" idx="12"/>
          </p:nvPr>
        </p:nvSpPr>
        <p:spPr/>
        <p:txBody>
          <a:bodyPr/>
          <a:lstStyle/>
          <a:p>
            <a:fld id="{B7527A74-2D87-4307-9531-5A57D9647EEB}" type="slidenum">
              <a:rPr lang="nl-BE" smtClean="0"/>
              <a:pPr/>
              <a:t>11</a:t>
            </a:fld>
            <a:endParaRPr lang="nl-BE"/>
          </a:p>
        </p:txBody>
      </p:sp>
      <p:sp>
        <p:nvSpPr>
          <p:cNvPr id="4" name="Titel 3">
            <a:extLst>
              <a:ext uri="{FF2B5EF4-FFF2-40B4-BE49-F238E27FC236}">
                <a16:creationId xmlns:a16="http://schemas.microsoft.com/office/drawing/2014/main" id="{8DEA9DF8-5F53-594B-1777-C2D0F530CE0C}"/>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FF08CF6B-70B2-FFD1-922F-993E692C1BF6}"/>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0E63676F-010C-E682-F15B-93875A0DBCA4}"/>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389159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5373E-D52F-7DE6-BF8F-771A7A5126AB}"/>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1F4E26C-F43E-63CE-2C4B-E623A0D6B621}"/>
              </a:ext>
            </a:extLst>
          </p:cNvPr>
          <p:cNvSpPr>
            <a:spLocks noGrp="1"/>
          </p:cNvSpPr>
          <p:nvPr>
            <p:ph type="body" sz="quarter" idx="17"/>
          </p:nvPr>
        </p:nvSpPr>
        <p:spPr/>
        <p:txBody>
          <a:bodyPr vert="horz" lIns="91440" tIns="45720" rIns="91440" bIns="45720" rtlCol="0" anchor="t">
            <a:noAutofit/>
          </a:bodyPr>
          <a:lstStyle/>
          <a:p>
            <a:r>
              <a:rPr lang="en-US" dirty="0">
                <a:ea typeface="Calibri"/>
                <a:cs typeface="Calibri"/>
              </a:rPr>
              <a:t>The bigger the epsilon, the bigger the error finding precise number is not always easy</a:t>
            </a:r>
            <a:endParaRPr lang="nl-BE" dirty="0">
              <a:ea typeface="Calibri"/>
              <a:cs typeface="Calibri"/>
            </a:endParaRPr>
          </a:p>
          <a:p>
            <a:pPr marL="571500" indent="-571500">
              <a:buChar char="•"/>
            </a:pPr>
            <a:endParaRPr lang="en-GB" dirty="0">
              <a:ea typeface="+mn-lt"/>
              <a:cs typeface="+mn-lt"/>
            </a:endParaRPr>
          </a:p>
        </p:txBody>
      </p:sp>
      <p:sp>
        <p:nvSpPr>
          <p:cNvPr id="3" name="Tijdelijke aanduiding voor dianummer 2">
            <a:extLst>
              <a:ext uri="{FF2B5EF4-FFF2-40B4-BE49-F238E27FC236}">
                <a16:creationId xmlns:a16="http://schemas.microsoft.com/office/drawing/2014/main" id="{EA3E43C7-360F-8B06-8410-81DBC47B80A9}"/>
              </a:ext>
            </a:extLst>
          </p:cNvPr>
          <p:cNvSpPr>
            <a:spLocks noGrp="1"/>
          </p:cNvSpPr>
          <p:nvPr>
            <p:ph type="sldNum" sz="quarter" idx="12"/>
          </p:nvPr>
        </p:nvSpPr>
        <p:spPr/>
        <p:txBody>
          <a:bodyPr/>
          <a:lstStyle/>
          <a:p>
            <a:fld id="{B7527A74-2D87-4307-9531-5A57D9647EEB}" type="slidenum">
              <a:rPr lang="nl-BE" smtClean="0"/>
              <a:pPr/>
              <a:t>12</a:t>
            </a:fld>
            <a:endParaRPr lang="nl-BE"/>
          </a:p>
        </p:txBody>
      </p:sp>
      <p:sp>
        <p:nvSpPr>
          <p:cNvPr id="4" name="Titel 3">
            <a:extLst>
              <a:ext uri="{FF2B5EF4-FFF2-40B4-BE49-F238E27FC236}">
                <a16:creationId xmlns:a16="http://schemas.microsoft.com/office/drawing/2014/main" id="{875B9509-2EAD-3CB4-9C9F-CB49EB3A113A}"/>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F094B2E8-BADD-231C-3E33-A23FB7DF4349}"/>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963CD81F-0C4B-527F-85A5-E4C9A911A3DE}"/>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9" name="Afbeelding 8" descr="Afbeelding met tekst, schermopname, Lettertype&#10;&#10;Door AI gegenereerde inhoud is mogelijk onjuist.">
            <a:extLst>
              <a:ext uri="{FF2B5EF4-FFF2-40B4-BE49-F238E27FC236}">
                <a16:creationId xmlns:a16="http://schemas.microsoft.com/office/drawing/2014/main" id="{BED1396E-085A-4F73-DF32-3715CF0673A5}"/>
              </a:ext>
            </a:extLst>
          </p:cNvPr>
          <p:cNvPicPr>
            <a:picLocks noChangeAspect="1"/>
          </p:cNvPicPr>
          <p:nvPr/>
        </p:nvPicPr>
        <p:blipFill>
          <a:blip r:embed="rId2"/>
          <a:stretch>
            <a:fillRect/>
          </a:stretch>
        </p:blipFill>
        <p:spPr>
          <a:xfrm>
            <a:off x="1057276" y="3191253"/>
            <a:ext cx="5450204" cy="5960685"/>
          </a:xfrm>
          <a:prstGeom prst="rect">
            <a:avLst/>
          </a:prstGeom>
        </p:spPr>
      </p:pic>
    </p:spTree>
    <p:extLst>
      <p:ext uri="{BB962C8B-B14F-4D97-AF65-F5344CB8AC3E}">
        <p14:creationId xmlns:p14="http://schemas.microsoft.com/office/powerpoint/2010/main" val="148230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03DB2-9DB5-069C-C630-4ED5C8032938}"/>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9E330C45-B18E-F8E7-B518-98B3B10BE35B}"/>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dirty="0" err="1"/>
              <a:t>Attacking</a:t>
            </a:r>
            <a:r>
              <a:rPr lang="nl-BE" dirty="0"/>
              <a:t> </a:t>
            </a:r>
            <a:r>
              <a:rPr lang="nl-BE" dirty="0" err="1"/>
              <a:t>the</a:t>
            </a:r>
            <a:r>
              <a:rPr lang="nl-BE" dirty="0"/>
              <a:t> </a:t>
            </a:r>
            <a:r>
              <a:rPr lang="nl-BE" dirty="0" err="1"/>
              <a:t>models</a:t>
            </a:r>
            <a:r>
              <a:rPr lang="nl-BE" dirty="0"/>
              <a:t> </a:t>
            </a:r>
            <a:r>
              <a:rPr lang="nl-BE" dirty="0" err="1"/>
              <a:t>decreases</a:t>
            </a:r>
            <a:r>
              <a:rPr lang="nl-BE" dirty="0"/>
              <a:t> model </a:t>
            </a:r>
            <a:r>
              <a:rPr lang="nl-BE" dirty="0" err="1"/>
              <a:t>confidence</a:t>
            </a:r>
            <a:r>
              <a:rPr lang="nl-BE" dirty="0"/>
              <a:t>, </a:t>
            </a:r>
            <a:r>
              <a:rPr lang="nl-BE" dirty="0" err="1"/>
              <a:t>and</a:t>
            </a:r>
            <a:r>
              <a:rPr lang="nl-BE" dirty="0"/>
              <a:t> </a:t>
            </a:r>
            <a:r>
              <a:rPr lang="nl-BE" dirty="0" err="1"/>
              <a:t>increases</a:t>
            </a:r>
            <a:r>
              <a:rPr lang="nl-BE" dirty="0"/>
              <a:t> </a:t>
            </a:r>
            <a:r>
              <a:rPr lang="nl-BE" dirty="0" err="1"/>
              <a:t>likelihood</a:t>
            </a:r>
            <a:r>
              <a:rPr lang="nl-BE" dirty="0"/>
              <a:t> of </a:t>
            </a:r>
            <a:r>
              <a:rPr lang="nl-BE" dirty="0" err="1"/>
              <a:t>spreading</a:t>
            </a:r>
            <a:r>
              <a:rPr lang="nl-BE" dirty="0"/>
              <a:t> </a:t>
            </a:r>
            <a:r>
              <a:rPr lang="nl-BE" dirty="0" err="1"/>
              <a:t>predictions</a:t>
            </a:r>
            <a:r>
              <a:rPr lang="nl-BE" dirty="0"/>
              <a:t> </a:t>
            </a:r>
            <a:r>
              <a:rPr lang="nl-BE" dirty="0" err="1"/>
              <a:t>across</a:t>
            </a:r>
            <a:r>
              <a:rPr lang="nl-BE" dirty="0"/>
              <a:t> multiple classes </a:t>
            </a:r>
            <a:r>
              <a:rPr lang="nl-BE" dirty="0" err="1"/>
              <a:t>instead</a:t>
            </a:r>
            <a:r>
              <a:rPr lang="nl-BE" dirty="0"/>
              <a:t> </a:t>
            </a:r>
            <a:r>
              <a:rPr lang="en-US" dirty="0"/>
              <a:t>of just picking 1 class</a:t>
            </a:r>
            <a:endParaRPr lang="nl-BE" dirty="0"/>
          </a:p>
          <a:p>
            <a:pPr marL="571500" indent="-571500">
              <a:buFont typeface="Arial" panose="020B0604020202020204" pitchFamily="34" charset="0"/>
              <a:buChar char="•"/>
            </a:pPr>
            <a:r>
              <a:rPr lang="en-US" dirty="0">
                <a:ea typeface="Calibri"/>
                <a:cs typeface="Calibri"/>
              </a:rPr>
              <a:t>The bigger the epsilon, the bigger the error</a:t>
            </a:r>
            <a:endParaRPr lang="nl-BE" dirty="0"/>
          </a:p>
          <a:p>
            <a:pPr marL="571500" indent="-571500">
              <a:buFont typeface="Arial" panose="020B0604020202020204" pitchFamily="34" charset="0"/>
              <a:buChar char="•"/>
            </a:pPr>
            <a:r>
              <a:rPr lang="nl-BE" b="1" dirty="0"/>
              <a:t>PGD was </a:t>
            </a:r>
            <a:r>
              <a:rPr lang="nl-BE" b="1" dirty="0" err="1"/>
              <a:t>the</a:t>
            </a:r>
            <a:r>
              <a:rPr lang="nl-BE" b="1" dirty="0"/>
              <a:t> most </a:t>
            </a:r>
            <a:r>
              <a:rPr lang="nl-BE" b="1" dirty="0" err="1"/>
              <a:t>effective</a:t>
            </a:r>
            <a:r>
              <a:rPr lang="nl-BE" b="1" dirty="0"/>
              <a:t> attack </a:t>
            </a:r>
            <a:r>
              <a:rPr lang="nl-BE" b="1" dirty="0" err="1"/>
              <a:t>method</a:t>
            </a:r>
            <a:endParaRPr lang="nl-BE" b="1" dirty="0">
              <a:ea typeface="Calibri"/>
              <a:cs typeface="Calibri"/>
            </a:endParaRPr>
          </a:p>
          <a:p>
            <a:pPr marL="1257300" lvl="1" indent="-571500">
              <a:buFont typeface="Arial" panose="020B0604020202020204" pitchFamily="34" charset="0"/>
              <a:buChar char="•"/>
            </a:pPr>
            <a:r>
              <a:rPr lang="nl-BE" b="1" dirty="0"/>
              <a:t>Adversarial training </a:t>
            </a:r>
            <a:r>
              <a:rPr lang="nl-BE" b="1" dirty="0" err="1"/>
              <a:t>against</a:t>
            </a:r>
            <a:r>
              <a:rPr lang="nl-BE" b="1" dirty="0"/>
              <a:t> PGD </a:t>
            </a:r>
            <a:r>
              <a:rPr lang="nl-BE" b="1" dirty="0" err="1"/>
              <a:t>did</a:t>
            </a:r>
            <a:r>
              <a:rPr lang="nl-BE" b="1" dirty="0"/>
              <a:t> </a:t>
            </a:r>
            <a:r>
              <a:rPr lang="nl-BE" b="1" dirty="0" err="1"/>
              <a:t>not</a:t>
            </a:r>
            <a:r>
              <a:rPr lang="nl-BE" b="1" dirty="0"/>
              <a:t> </a:t>
            </a:r>
            <a:r>
              <a:rPr lang="nl-BE" b="1" dirty="0" err="1"/>
              <a:t>seem</a:t>
            </a:r>
            <a:r>
              <a:rPr lang="nl-BE" b="1" dirty="0"/>
              <a:t> </a:t>
            </a:r>
            <a:r>
              <a:rPr lang="nl-BE" b="1" dirty="0" err="1"/>
              <a:t>to</a:t>
            </a:r>
            <a:r>
              <a:rPr lang="nl-BE" b="1" dirty="0"/>
              <a:t> </a:t>
            </a:r>
            <a:r>
              <a:rPr lang="nl-BE" b="1" dirty="0" err="1"/>
              <a:t>improve</a:t>
            </a:r>
            <a:r>
              <a:rPr lang="nl-BE" b="1" dirty="0"/>
              <a:t> </a:t>
            </a:r>
            <a:r>
              <a:rPr lang="nl-BE" b="1" dirty="0" err="1"/>
              <a:t>the</a:t>
            </a:r>
            <a:r>
              <a:rPr lang="nl-BE" b="1" dirty="0"/>
              <a:t> </a:t>
            </a:r>
            <a:r>
              <a:rPr lang="nl-BE" b="1" dirty="0" err="1"/>
              <a:t>model’s</a:t>
            </a:r>
            <a:r>
              <a:rPr lang="nl-BE" b="1" dirty="0"/>
              <a:t> performance as </a:t>
            </a:r>
            <a:r>
              <a:rPr lang="nl-BE" b="1" dirty="0" err="1"/>
              <a:t>much</a:t>
            </a:r>
            <a:endParaRPr lang="nl-BE" b="1" dirty="0"/>
          </a:p>
          <a:p>
            <a:pPr marL="571500" indent="-571500">
              <a:buFont typeface="Arial" panose="020B0604020202020204" pitchFamily="34" charset="0"/>
              <a:buChar char="•"/>
            </a:pPr>
            <a:r>
              <a:rPr lang="nl-BE" dirty="0"/>
              <a:t>For ResNet18 </a:t>
            </a:r>
            <a:r>
              <a:rPr lang="nl-BE" dirty="0" err="1"/>
              <a:t>and</a:t>
            </a:r>
            <a:r>
              <a:rPr lang="nl-BE" dirty="0"/>
              <a:t> ResNet50, </a:t>
            </a:r>
            <a:r>
              <a:rPr lang="en-US" dirty="0"/>
              <a:t>adversarial</a:t>
            </a:r>
            <a:r>
              <a:rPr lang="nl-BE" dirty="0"/>
              <a:t> training made </a:t>
            </a:r>
            <a:r>
              <a:rPr lang="nl-BE" dirty="0" err="1"/>
              <a:t>the</a:t>
            </a:r>
            <a:r>
              <a:rPr lang="nl-BE" dirty="0"/>
              <a:t> model </a:t>
            </a:r>
            <a:r>
              <a:rPr lang="nl-BE" dirty="0" err="1"/>
              <a:t>perform</a:t>
            </a:r>
            <a:r>
              <a:rPr lang="nl-BE" dirty="0"/>
              <a:t> </a:t>
            </a:r>
            <a:r>
              <a:rPr lang="nl-BE" dirty="0" err="1"/>
              <a:t>better</a:t>
            </a:r>
            <a:r>
              <a:rPr lang="nl-BE" dirty="0"/>
              <a:t> </a:t>
            </a:r>
            <a:r>
              <a:rPr lang="nl-BE" dirty="0" err="1"/>
              <a:t>after</a:t>
            </a:r>
            <a:r>
              <a:rPr lang="nl-BE" dirty="0"/>
              <a:t> </a:t>
            </a:r>
            <a:r>
              <a:rPr lang="nl-BE" dirty="0" err="1"/>
              <a:t>it</a:t>
            </a:r>
            <a:r>
              <a:rPr lang="nl-BE" dirty="0"/>
              <a:t> had been attack, </a:t>
            </a:r>
            <a:r>
              <a:rPr lang="nl-BE" dirty="0" err="1"/>
              <a:t>than</a:t>
            </a:r>
            <a:r>
              <a:rPr lang="nl-BE" dirty="0"/>
              <a:t> </a:t>
            </a:r>
            <a:r>
              <a:rPr lang="nl-BE" dirty="0" err="1"/>
              <a:t>the</a:t>
            </a:r>
            <a:r>
              <a:rPr lang="nl-BE" dirty="0"/>
              <a:t> baseline performance</a:t>
            </a:r>
            <a:endParaRPr lang="nl-BE" dirty="0">
              <a:ea typeface="Calibri"/>
              <a:cs typeface="Calibri"/>
            </a:endParaRPr>
          </a:p>
          <a:p>
            <a:pPr marL="571500" indent="-571500">
              <a:buFont typeface="Arial" panose="020B0604020202020204" pitchFamily="34" charset="0"/>
              <a:buChar char="•"/>
            </a:pPr>
            <a:r>
              <a:rPr lang="nl-BE" dirty="0"/>
              <a:t>Adversarial training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have </a:t>
            </a:r>
            <a:r>
              <a:rPr lang="nl-BE" dirty="0" err="1"/>
              <a:t>an</a:t>
            </a:r>
            <a:r>
              <a:rPr lang="nl-BE" dirty="0"/>
              <a:t> impact on VGG16 nor VGG19</a:t>
            </a:r>
            <a:endParaRPr lang="nl-BE" dirty="0">
              <a:ea typeface="Calibri"/>
              <a:cs typeface="Calibri"/>
            </a:endParaRPr>
          </a:p>
          <a:p>
            <a:pPr marL="571500" indent="-571500">
              <a:buFont typeface="Arial" panose="020B0604020202020204" pitchFamily="34" charset="0"/>
              <a:buChar char="•"/>
            </a:pPr>
            <a:endParaRPr lang="nl-BE" dirty="0">
              <a:ea typeface="Calibri"/>
              <a:cs typeface="Calibri"/>
            </a:endParaRPr>
          </a:p>
          <a:p>
            <a:pPr marL="571500" indent="-571500">
              <a:buFont typeface="Arial" panose="020B0604020202020204" pitchFamily="34" charset="0"/>
              <a:buChar char="•"/>
            </a:pPr>
            <a:endParaRPr lang="nl-BE" dirty="0">
              <a:ea typeface="Calibri"/>
              <a:cs typeface="Calibri"/>
            </a:endParaRPr>
          </a:p>
        </p:txBody>
      </p:sp>
      <p:sp>
        <p:nvSpPr>
          <p:cNvPr id="3" name="Tijdelijke aanduiding voor dianummer 2">
            <a:extLst>
              <a:ext uri="{FF2B5EF4-FFF2-40B4-BE49-F238E27FC236}">
                <a16:creationId xmlns:a16="http://schemas.microsoft.com/office/drawing/2014/main" id="{7EFA8094-8511-9739-5BCA-1BD1BEA41A6D}"/>
              </a:ext>
            </a:extLst>
          </p:cNvPr>
          <p:cNvSpPr>
            <a:spLocks noGrp="1"/>
          </p:cNvSpPr>
          <p:nvPr>
            <p:ph type="sldNum" sz="quarter" idx="12"/>
          </p:nvPr>
        </p:nvSpPr>
        <p:spPr/>
        <p:txBody>
          <a:bodyPr/>
          <a:lstStyle/>
          <a:p>
            <a:fld id="{B7527A74-2D87-4307-9531-5A57D9647EEB}" type="slidenum">
              <a:rPr lang="nl-BE" smtClean="0"/>
              <a:pPr/>
              <a:t>13</a:t>
            </a:fld>
            <a:endParaRPr lang="nl-BE"/>
          </a:p>
        </p:txBody>
      </p:sp>
      <p:sp>
        <p:nvSpPr>
          <p:cNvPr id="4" name="Titel 3">
            <a:extLst>
              <a:ext uri="{FF2B5EF4-FFF2-40B4-BE49-F238E27FC236}">
                <a16:creationId xmlns:a16="http://schemas.microsoft.com/office/drawing/2014/main" id="{1A5ED5D9-3D42-D33E-9F2A-BE92747AD560}"/>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DC995C98-D182-BC41-A242-7E208ECDFDA2}"/>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8E2B8BBC-EBDC-F4CA-8934-0D0ADB59BE12}"/>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4008417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9B8A30-EEF4-795F-97D2-813659281824}"/>
              </a:ext>
            </a:extLst>
          </p:cNvPr>
          <p:cNvSpPr>
            <a:spLocks noGrp="1"/>
          </p:cNvSpPr>
          <p:nvPr>
            <p:ph type="sldNum" sz="quarter" idx="12"/>
          </p:nvPr>
        </p:nvSpPr>
        <p:spPr/>
        <p:txBody>
          <a:bodyPr/>
          <a:lstStyle/>
          <a:p>
            <a:fld id="{B7527A74-2D87-4307-9531-5A57D9647EEB}" type="slidenum">
              <a:rPr lang="nl-BE" smtClean="0"/>
              <a:pPr/>
              <a:t>14</a:t>
            </a:fld>
            <a:endParaRPr lang="nl-BE"/>
          </a:p>
        </p:txBody>
      </p:sp>
      <p:sp>
        <p:nvSpPr>
          <p:cNvPr id="5" name="Date Placeholder 4">
            <a:extLst>
              <a:ext uri="{FF2B5EF4-FFF2-40B4-BE49-F238E27FC236}">
                <a16:creationId xmlns:a16="http://schemas.microsoft.com/office/drawing/2014/main" id="{4FFDBC51-C708-CAAD-BC53-02B9ACEB34A4}"/>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Footer Placeholder 5">
            <a:extLst>
              <a:ext uri="{FF2B5EF4-FFF2-40B4-BE49-F238E27FC236}">
                <a16:creationId xmlns:a16="http://schemas.microsoft.com/office/drawing/2014/main" id="{D7CA2A0B-4C2A-5C23-78E5-B5B181618E65}"/>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8" name="Picture 7">
            <a:extLst>
              <a:ext uri="{FF2B5EF4-FFF2-40B4-BE49-F238E27FC236}">
                <a16:creationId xmlns:a16="http://schemas.microsoft.com/office/drawing/2014/main" id="{4393884D-EF4D-BCE2-1E82-E889B253A906}"/>
              </a:ext>
            </a:extLst>
          </p:cNvPr>
          <p:cNvPicPr>
            <a:picLocks noChangeAspect="1"/>
          </p:cNvPicPr>
          <p:nvPr/>
        </p:nvPicPr>
        <p:blipFill>
          <a:blip r:embed="rId2"/>
          <a:stretch>
            <a:fillRect/>
          </a:stretch>
        </p:blipFill>
        <p:spPr>
          <a:xfrm>
            <a:off x="2955962" y="432595"/>
            <a:ext cx="12376075" cy="8874123"/>
          </a:xfrm>
          <a:prstGeom prst="rect">
            <a:avLst/>
          </a:prstGeom>
        </p:spPr>
      </p:pic>
      <p:sp>
        <p:nvSpPr>
          <p:cNvPr id="11" name="Rectangle 10">
            <a:extLst>
              <a:ext uri="{FF2B5EF4-FFF2-40B4-BE49-F238E27FC236}">
                <a16:creationId xmlns:a16="http://schemas.microsoft.com/office/drawing/2014/main" id="{A5BA21B1-7BF2-43E9-6504-E10D635CA415}"/>
              </a:ext>
            </a:extLst>
          </p:cNvPr>
          <p:cNvSpPr/>
          <p:nvPr/>
        </p:nvSpPr>
        <p:spPr>
          <a:xfrm>
            <a:off x="11326875" y="1161884"/>
            <a:ext cx="1934305"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EAA58853-0A79-A4E7-DF11-9D10429BBAFB}"/>
              </a:ext>
            </a:extLst>
          </p:cNvPr>
          <p:cNvSpPr/>
          <p:nvPr/>
        </p:nvSpPr>
        <p:spPr>
          <a:xfrm>
            <a:off x="11326875" y="3584409"/>
            <a:ext cx="1934305"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26481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039E3-A845-33CB-1ACC-A1605940766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4053FC-FFEB-5D32-83A2-CEF13CF41CCB}"/>
              </a:ext>
            </a:extLst>
          </p:cNvPr>
          <p:cNvSpPr>
            <a:spLocks noGrp="1"/>
          </p:cNvSpPr>
          <p:nvPr>
            <p:ph type="sldNum" sz="quarter" idx="12"/>
          </p:nvPr>
        </p:nvSpPr>
        <p:spPr/>
        <p:txBody>
          <a:bodyPr/>
          <a:lstStyle/>
          <a:p>
            <a:fld id="{B7527A74-2D87-4307-9531-5A57D9647EEB}" type="slidenum">
              <a:rPr lang="nl-BE" smtClean="0"/>
              <a:pPr/>
              <a:t>15</a:t>
            </a:fld>
            <a:endParaRPr lang="nl-BE"/>
          </a:p>
        </p:txBody>
      </p:sp>
      <p:sp>
        <p:nvSpPr>
          <p:cNvPr id="5" name="Date Placeholder 4">
            <a:extLst>
              <a:ext uri="{FF2B5EF4-FFF2-40B4-BE49-F238E27FC236}">
                <a16:creationId xmlns:a16="http://schemas.microsoft.com/office/drawing/2014/main" id="{F708D48C-D98F-D61F-6649-517B18E0FD01}"/>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Footer Placeholder 5">
            <a:extLst>
              <a:ext uri="{FF2B5EF4-FFF2-40B4-BE49-F238E27FC236}">
                <a16:creationId xmlns:a16="http://schemas.microsoft.com/office/drawing/2014/main" id="{50A3F5E1-89BF-DFCC-C640-63C596A49DDA}"/>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8" name="Picture 7">
            <a:extLst>
              <a:ext uri="{FF2B5EF4-FFF2-40B4-BE49-F238E27FC236}">
                <a16:creationId xmlns:a16="http://schemas.microsoft.com/office/drawing/2014/main" id="{9B6C7A6E-1B35-FACA-709D-4397DC70BA62}"/>
              </a:ext>
            </a:extLst>
          </p:cNvPr>
          <p:cNvPicPr>
            <a:picLocks noChangeAspect="1"/>
          </p:cNvPicPr>
          <p:nvPr/>
        </p:nvPicPr>
        <p:blipFill>
          <a:blip r:embed="rId2"/>
          <a:stretch>
            <a:fillRect/>
          </a:stretch>
        </p:blipFill>
        <p:spPr>
          <a:xfrm>
            <a:off x="2955962" y="432595"/>
            <a:ext cx="12376075" cy="8874123"/>
          </a:xfrm>
          <a:prstGeom prst="rect">
            <a:avLst/>
          </a:prstGeom>
        </p:spPr>
      </p:pic>
      <p:sp>
        <p:nvSpPr>
          <p:cNvPr id="12" name="Rectangle 11">
            <a:extLst>
              <a:ext uri="{FF2B5EF4-FFF2-40B4-BE49-F238E27FC236}">
                <a16:creationId xmlns:a16="http://schemas.microsoft.com/office/drawing/2014/main" id="{72664D3F-3929-CF4D-2A88-5C74247310C0}"/>
              </a:ext>
            </a:extLst>
          </p:cNvPr>
          <p:cNvSpPr/>
          <p:nvPr/>
        </p:nvSpPr>
        <p:spPr>
          <a:xfrm>
            <a:off x="5486400" y="3584409"/>
            <a:ext cx="7774781"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Rectangle 1">
            <a:extLst>
              <a:ext uri="{FF2B5EF4-FFF2-40B4-BE49-F238E27FC236}">
                <a16:creationId xmlns:a16="http://schemas.microsoft.com/office/drawing/2014/main" id="{B08408AD-5224-4DDC-BFC7-93BAC45B3142}"/>
              </a:ext>
            </a:extLst>
          </p:cNvPr>
          <p:cNvSpPr/>
          <p:nvPr/>
        </p:nvSpPr>
        <p:spPr>
          <a:xfrm>
            <a:off x="5486400" y="6963166"/>
            <a:ext cx="7774781"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2071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0F8D8-63BF-B748-665B-0EA4CCD0B754}"/>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98BB87C-DAAC-499D-C0B6-9094995ADDD6}"/>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dirty="0" err="1"/>
              <a:t>Attacking</a:t>
            </a:r>
            <a:r>
              <a:rPr lang="nl-BE" dirty="0"/>
              <a:t> </a:t>
            </a:r>
            <a:r>
              <a:rPr lang="nl-BE" dirty="0" err="1"/>
              <a:t>the</a:t>
            </a:r>
            <a:r>
              <a:rPr lang="nl-BE" dirty="0"/>
              <a:t> </a:t>
            </a:r>
            <a:r>
              <a:rPr lang="nl-BE" dirty="0" err="1"/>
              <a:t>models</a:t>
            </a:r>
            <a:r>
              <a:rPr lang="nl-BE" dirty="0"/>
              <a:t> </a:t>
            </a:r>
            <a:r>
              <a:rPr lang="nl-BE" dirty="0" err="1"/>
              <a:t>decreases</a:t>
            </a:r>
            <a:r>
              <a:rPr lang="nl-BE" dirty="0"/>
              <a:t> model </a:t>
            </a:r>
            <a:r>
              <a:rPr lang="nl-BE" dirty="0" err="1"/>
              <a:t>confidence</a:t>
            </a:r>
            <a:r>
              <a:rPr lang="nl-BE" dirty="0"/>
              <a:t>, </a:t>
            </a:r>
            <a:r>
              <a:rPr lang="nl-BE" dirty="0" err="1"/>
              <a:t>and</a:t>
            </a:r>
            <a:r>
              <a:rPr lang="nl-BE" dirty="0"/>
              <a:t> </a:t>
            </a:r>
            <a:r>
              <a:rPr lang="nl-BE" dirty="0" err="1"/>
              <a:t>increases</a:t>
            </a:r>
            <a:r>
              <a:rPr lang="nl-BE" dirty="0"/>
              <a:t> </a:t>
            </a:r>
            <a:r>
              <a:rPr lang="nl-BE" dirty="0" err="1"/>
              <a:t>likelihood</a:t>
            </a:r>
            <a:r>
              <a:rPr lang="nl-BE" dirty="0"/>
              <a:t> of </a:t>
            </a:r>
            <a:r>
              <a:rPr lang="nl-BE" dirty="0" err="1"/>
              <a:t>spreading</a:t>
            </a:r>
            <a:r>
              <a:rPr lang="nl-BE" dirty="0"/>
              <a:t> </a:t>
            </a:r>
            <a:r>
              <a:rPr lang="nl-BE" dirty="0" err="1"/>
              <a:t>predictions</a:t>
            </a:r>
            <a:r>
              <a:rPr lang="nl-BE" dirty="0"/>
              <a:t> </a:t>
            </a:r>
            <a:r>
              <a:rPr lang="nl-BE" dirty="0" err="1"/>
              <a:t>across</a:t>
            </a:r>
            <a:r>
              <a:rPr lang="nl-BE" dirty="0"/>
              <a:t> multiple classes </a:t>
            </a:r>
            <a:r>
              <a:rPr lang="nl-BE" dirty="0" err="1"/>
              <a:t>instead</a:t>
            </a:r>
            <a:r>
              <a:rPr lang="nl-BE" dirty="0"/>
              <a:t> </a:t>
            </a:r>
            <a:r>
              <a:rPr lang="en-US" dirty="0"/>
              <a:t>of just picking 1 class</a:t>
            </a:r>
            <a:endParaRPr lang="nl-BE" dirty="0"/>
          </a:p>
          <a:p>
            <a:pPr marL="571500" indent="-571500">
              <a:buFont typeface="Arial" panose="020B0604020202020204" pitchFamily="34" charset="0"/>
              <a:buChar char="•"/>
            </a:pPr>
            <a:r>
              <a:rPr lang="en-US" dirty="0">
                <a:ea typeface="Calibri"/>
                <a:cs typeface="Calibri"/>
              </a:rPr>
              <a:t>The bigger the epsilon, the bigger the error</a:t>
            </a:r>
            <a:r>
              <a:rPr lang="nl-BE" dirty="0">
                <a:ea typeface="Calibri"/>
                <a:cs typeface="Calibri"/>
              </a:rPr>
              <a:t> but </a:t>
            </a:r>
            <a:r>
              <a:rPr lang="nl-BE" dirty="0" err="1">
                <a:ea typeface="Calibri"/>
                <a:cs typeface="Calibri"/>
              </a:rPr>
              <a:t>finding</a:t>
            </a:r>
            <a:r>
              <a:rPr lang="nl-BE" dirty="0">
                <a:ea typeface="Calibri"/>
                <a:cs typeface="Calibri"/>
              </a:rPr>
              <a:t> </a:t>
            </a:r>
            <a:r>
              <a:rPr lang="nl-BE" dirty="0" err="1">
                <a:ea typeface="Calibri"/>
                <a:cs typeface="Calibri"/>
              </a:rPr>
              <a:t>percise</a:t>
            </a:r>
            <a:r>
              <a:rPr lang="nl-BE" dirty="0">
                <a:ea typeface="Calibri"/>
                <a:cs typeface="Calibri"/>
              </a:rPr>
              <a:t>.</a:t>
            </a:r>
            <a:endParaRPr lang="nl-BE" dirty="0"/>
          </a:p>
          <a:p>
            <a:pPr marL="571500" indent="-571500">
              <a:buFont typeface="Arial" panose="020B0604020202020204" pitchFamily="34" charset="0"/>
              <a:buChar char="•"/>
            </a:pPr>
            <a:r>
              <a:rPr lang="nl-BE" dirty="0"/>
              <a:t>PGD was </a:t>
            </a:r>
            <a:r>
              <a:rPr lang="nl-BE" dirty="0" err="1"/>
              <a:t>the</a:t>
            </a:r>
            <a:r>
              <a:rPr lang="nl-BE" dirty="0"/>
              <a:t> most </a:t>
            </a:r>
            <a:r>
              <a:rPr lang="nl-BE" dirty="0" err="1"/>
              <a:t>effective</a:t>
            </a:r>
            <a:r>
              <a:rPr lang="nl-BE" dirty="0"/>
              <a:t> attack </a:t>
            </a:r>
            <a:r>
              <a:rPr lang="nl-BE" dirty="0" err="1"/>
              <a:t>method</a:t>
            </a:r>
            <a:r>
              <a:rPr lang="nl-BE" dirty="0"/>
              <a:t> (up </a:t>
            </a:r>
            <a:r>
              <a:rPr lang="nl-BE" dirty="0" err="1"/>
              <a:t>to</a:t>
            </a:r>
            <a:r>
              <a:rPr lang="nl-BE" dirty="0"/>
              <a:t> 500% </a:t>
            </a:r>
            <a:r>
              <a:rPr lang="nl-BE" dirty="0" err="1"/>
              <a:t>increase</a:t>
            </a:r>
            <a:r>
              <a:rPr lang="nl-BE" dirty="0"/>
              <a:t> in Top-1 error </a:t>
            </a:r>
            <a:r>
              <a:rPr lang="nl-BE" dirty="0" err="1"/>
              <a:t>rate</a:t>
            </a:r>
            <a:r>
              <a:rPr lang="nl-BE" dirty="0"/>
              <a:t>)</a:t>
            </a:r>
            <a:endParaRPr lang="nl-BE" dirty="0">
              <a:ea typeface="Calibri"/>
              <a:cs typeface="Calibri"/>
            </a:endParaRPr>
          </a:p>
          <a:p>
            <a:pPr marL="1257300" lvl="1" indent="-571500">
              <a:buFont typeface="Arial" panose="020B0604020202020204" pitchFamily="34" charset="0"/>
              <a:buChar char="•"/>
            </a:pPr>
            <a:r>
              <a:rPr lang="nl-BE" dirty="0"/>
              <a:t>Adversarial training </a:t>
            </a:r>
            <a:r>
              <a:rPr lang="nl-BE" dirty="0" err="1"/>
              <a:t>against</a:t>
            </a:r>
            <a:r>
              <a:rPr lang="nl-BE" dirty="0"/>
              <a:t> PGD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a:t>
            </a:r>
            <a:r>
              <a:rPr lang="nl-BE" dirty="0" err="1"/>
              <a:t>improve</a:t>
            </a:r>
            <a:r>
              <a:rPr lang="nl-BE" dirty="0"/>
              <a:t> </a:t>
            </a:r>
            <a:r>
              <a:rPr lang="nl-BE" dirty="0" err="1"/>
              <a:t>the</a:t>
            </a:r>
            <a:r>
              <a:rPr lang="nl-BE" dirty="0"/>
              <a:t> </a:t>
            </a:r>
            <a:r>
              <a:rPr lang="nl-BE" dirty="0" err="1"/>
              <a:t>model’s</a:t>
            </a:r>
            <a:r>
              <a:rPr lang="nl-BE" dirty="0"/>
              <a:t> performance as </a:t>
            </a:r>
            <a:r>
              <a:rPr lang="nl-BE" dirty="0" err="1"/>
              <a:t>much</a:t>
            </a:r>
            <a:endParaRPr lang="nl-BE" dirty="0"/>
          </a:p>
          <a:p>
            <a:pPr marL="571500" indent="-571500">
              <a:buFont typeface="Arial" panose="020B0604020202020204" pitchFamily="34" charset="0"/>
              <a:buChar char="•"/>
            </a:pPr>
            <a:r>
              <a:rPr lang="nl-BE" b="1" dirty="0"/>
              <a:t>For ResNet18 </a:t>
            </a:r>
            <a:r>
              <a:rPr lang="nl-BE" b="1" dirty="0" err="1"/>
              <a:t>and</a:t>
            </a:r>
            <a:r>
              <a:rPr lang="nl-BE" b="1" dirty="0"/>
              <a:t> ResNet50, adversarial training made </a:t>
            </a:r>
            <a:r>
              <a:rPr lang="nl-BE" b="1" dirty="0" err="1"/>
              <a:t>the</a:t>
            </a:r>
            <a:r>
              <a:rPr lang="nl-BE" b="1" dirty="0"/>
              <a:t> model </a:t>
            </a:r>
            <a:r>
              <a:rPr lang="nl-BE" b="1" dirty="0" err="1"/>
              <a:t>perform</a:t>
            </a:r>
            <a:r>
              <a:rPr lang="nl-BE" b="1" dirty="0"/>
              <a:t> </a:t>
            </a:r>
            <a:r>
              <a:rPr lang="nl-BE" b="1" dirty="0" err="1"/>
              <a:t>better</a:t>
            </a:r>
            <a:r>
              <a:rPr lang="nl-BE" b="1" dirty="0"/>
              <a:t> </a:t>
            </a:r>
            <a:r>
              <a:rPr lang="nl-BE" b="1" dirty="0" err="1"/>
              <a:t>after</a:t>
            </a:r>
            <a:r>
              <a:rPr lang="nl-BE" b="1" dirty="0"/>
              <a:t> </a:t>
            </a:r>
            <a:r>
              <a:rPr lang="nl-BE" b="1" dirty="0" err="1"/>
              <a:t>it</a:t>
            </a:r>
            <a:r>
              <a:rPr lang="nl-BE" b="1" dirty="0"/>
              <a:t> had been attack, </a:t>
            </a:r>
            <a:r>
              <a:rPr lang="nl-BE" b="1" dirty="0" err="1"/>
              <a:t>than</a:t>
            </a:r>
            <a:r>
              <a:rPr lang="nl-BE" b="1" dirty="0"/>
              <a:t> </a:t>
            </a:r>
            <a:r>
              <a:rPr lang="nl-BE" b="1" dirty="0" err="1"/>
              <a:t>the</a:t>
            </a:r>
            <a:r>
              <a:rPr lang="nl-BE" b="1" dirty="0"/>
              <a:t> baseline performance</a:t>
            </a:r>
            <a:endParaRPr lang="nl-BE" b="1" dirty="0">
              <a:ea typeface="Calibri"/>
              <a:cs typeface="Calibri"/>
            </a:endParaRPr>
          </a:p>
          <a:p>
            <a:pPr marL="571500" indent="-571500">
              <a:buFont typeface="Arial" panose="020B0604020202020204" pitchFamily="34" charset="0"/>
              <a:buChar char="•"/>
            </a:pPr>
            <a:r>
              <a:rPr lang="nl-BE" dirty="0"/>
              <a:t>Adversarial training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have </a:t>
            </a:r>
            <a:r>
              <a:rPr lang="nl-BE" dirty="0" err="1"/>
              <a:t>an</a:t>
            </a:r>
            <a:r>
              <a:rPr lang="nl-BE" dirty="0"/>
              <a:t> impact on VGG16 nor VGG19</a:t>
            </a:r>
            <a:endParaRPr lang="nl-BE" dirty="0">
              <a:ea typeface="Calibri"/>
              <a:cs typeface="Calibri"/>
            </a:endParaRPr>
          </a:p>
        </p:txBody>
      </p:sp>
      <p:sp>
        <p:nvSpPr>
          <p:cNvPr id="3" name="Tijdelijke aanduiding voor dianummer 2">
            <a:extLst>
              <a:ext uri="{FF2B5EF4-FFF2-40B4-BE49-F238E27FC236}">
                <a16:creationId xmlns:a16="http://schemas.microsoft.com/office/drawing/2014/main" id="{B2FA14C3-B423-6779-9B39-584B9DAD5CB2}"/>
              </a:ext>
            </a:extLst>
          </p:cNvPr>
          <p:cNvSpPr>
            <a:spLocks noGrp="1"/>
          </p:cNvSpPr>
          <p:nvPr>
            <p:ph type="sldNum" sz="quarter" idx="12"/>
          </p:nvPr>
        </p:nvSpPr>
        <p:spPr/>
        <p:txBody>
          <a:bodyPr/>
          <a:lstStyle/>
          <a:p>
            <a:fld id="{B7527A74-2D87-4307-9531-5A57D9647EEB}" type="slidenum">
              <a:rPr lang="nl-BE" smtClean="0"/>
              <a:pPr/>
              <a:t>16</a:t>
            </a:fld>
            <a:endParaRPr lang="nl-BE"/>
          </a:p>
        </p:txBody>
      </p:sp>
      <p:sp>
        <p:nvSpPr>
          <p:cNvPr id="4" name="Titel 3">
            <a:extLst>
              <a:ext uri="{FF2B5EF4-FFF2-40B4-BE49-F238E27FC236}">
                <a16:creationId xmlns:a16="http://schemas.microsoft.com/office/drawing/2014/main" id="{461C236B-2B93-6039-13FB-98F1D1FC4275}"/>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FFD46247-26CE-008F-E5EF-7B89AA066DA8}"/>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DB7DC10C-45FD-7E99-66C7-D6C698944162}"/>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373973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A096-851D-9F1A-4BC8-89DF5A62232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B98B4A-2ADE-908F-329A-F6986E2E2D7F}"/>
              </a:ext>
            </a:extLst>
          </p:cNvPr>
          <p:cNvSpPr>
            <a:spLocks noGrp="1"/>
          </p:cNvSpPr>
          <p:nvPr>
            <p:ph type="sldNum" sz="quarter" idx="12"/>
          </p:nvPr>
        </p:nvSpPr>
        <p:spPr/>
        <p:txBody>
          <a:bodyPr/>
          <a:lstStyle/>
          <a:p>
            <a:fld id="{B7527A74-2D87-4307-9531-5A57D9647EEB}" type="slidenum">
              <a:rPr lang="nl-BE" smtClean="0"/>
              <a:pPr/>
              <a:t>17</a:t>
            </a:fld>
            <a:endParaRPr lang="nl-BE"/>
          </a:p>
        </p:txBody>
      </p:sp>
      <p:sp>
        <p:nvSpPr>
          <p:cNvPr id="5" name="Date Placeholder 4">
            <a:extLst>
              <a:ext uri="{FF2B5EF4-FFF2-40B4-BE49-F238E27FC236}">
                <a16:creationId xmlns:a16="http://schemas.microsoft.com/office/drawing/2014/main" id="{080EA1A1-5376-A3DE-61F2-0C091432AFE7}"/>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Footer Placeholder 5">
            <a:extLst>
              <a:ext uri="{FF2B5EF4-FFF2-40B4-BE49-F238E27FC236}">
                <a16:creationId xmlns:a16="http://schemas.microsoft.com/office/drawing/2014/main" id="{58EDF5B3-8ED5-F73C-2FA8-FC5194FFF8B8}"/>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8" name="Picture 7">
            <a:extLst>
              <a:ext uri="{FF2B5EF4-FFF2-40B4-BE49-F238E27FC236}">
                <a16:creationId xmlns:a16="http://schemas.microsoft.com/office/drawing/2014/main" id="{01455946-3BA6-35F6-7292-FAE760DEF819}"/>
              </a:ext>
            </a:extLst>
          </p:cNvPr>
          <p:cNvPicPr>
            <a:picLocks noChangeAspect="1"/>
          </p:cNvPicPr>
          <p:nvPr/>
        </p:nvPicPr>
        <p:blipFill>
          <a:blip r:embed="rId2"/>
          <a:stretch>
            <a:fillRect/>
          </a:stretch>
        </p:blipFill>
        <p:spPr>
          <a:xfrm>
            <a:off x="2955962" y="432595"/>
            <a:ext cx="12376075" cy="8874123"/>
          </a:xfrm>
          <a:prstGeom prst="rect">
            <a:avLst/>
          </a:prstGeom>
        </p:spPr>
      </p:pic>
      <p:sp>
        <p:nvSpPr>
          <p:cNvPr id="7" name="Rectangle 6">
            <a:extLst>
              <a:ext uri="{FF2B5EF4-FFF2-40B4-BE49-F238E27FC236}">
                <a16:creationId xmlns:a16="http://schemas.microsoft.com/office/drawing/2014/main" id="{27EA81F5-05C6-21D4-252B-1449EA360976}"/>
              </a:ext>
            </a:extLst>
          </p:cNvPr>
          <p:cNvSpPr/>
          <p:nvPr/>
        </p:nvSpPr>
        <p:spPr>
          <a:xfrm>
            <a:off x="5494343" y="1162762"/>
            <a:ext cx="1934305"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E74D3D59-2831-9C4D-C275-B114A6F58A27}"/>
              </a:ext>
            </a:extLst>
          </p:cNvPr>
          <p:cNvSpPr/>
          <p:nvPr/>
        </p:nvSpPr>
        <p:spPr>
          <a:xfrm>
            <a:off x="5494342" y="5992848"/>
            <a:ext cx="1934305"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tangle 9">
            <a:extLst>
              <a:ext uri="{FF2B5EF4-FFF2-40B4-BE49-F238E27FC236}">
                <a16:creationId xmlns:a16="http://schemas.microsoft.com/office/drawing/2014/main" id="{F36D8A2C-F17C-1E2C-6403-4437C05DD5F0}"/>
              </a:ext>
            </a:extLst>
          </p:cNvPr>
          <p:cNvSpPr/>
          <p:nvPr/>
        </p:nvSpPr>
        <p:spPr>
          <a:xfrm>
            <a:off x="5494341" y="7933577"/>
            <a:ext cx="1934305" cy="947904"/>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2707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2B6DB-B0F9-21D3-8F62-83A90ECE79DC}"/>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D46178F-651F-A6E1-A008-3D8FD29BC1BC}"/>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dirty="0" err="1"/>
              <a:t>Attacking</a:t>
            </a:r>
            <a:r>
              <a:rPr lang="nl-BE" dirty="0"/>
              <a:t> </a:t>
            </a:r>
            <a:r>
              <a:rPr lang="nl-BE" dirty="0" err="1"/>
              <a:t>the</a:t>
            </a:r>
            <a:r>
              <a:rPr lang="nl-BE" dirty="0"/>
              <a:t> </a:t>
            </a:r>
            <a:r>
              <a:rPr lang="nl-BE" dirty="0" err="1"/>
              <a:t>models</a:t>
            </a:r>
            <a:r>
              <a:rPr lang="nl-BE" dirty="0"/>
              <a:t> </a:t>
            </a:r>
            <a:r>
              <a:rPr lang="nl-BE" dirty="0" err="1"/>
              <a:t>decreases</a:t>
            </a:r>
            <a:r>
              <a:rPr lang="nl-BE" dirty="0"/>
              <a:t> model </a:t>
            </a:r>
            <a:r>
              <a:rPr lang="nl-BE" dirty="0" err="1"/>
              <a:t>confidence</a:t>
            </a:r>
            <a:r>
              <a:rPr lang="nl-BE" dirty="0"/>
              <a:t>, </a:t>
            </a:r>
            <a:r>
              <a:rPr lang="nl-BE" dirty="0" err="1"/>
              <a:t>and</a:t>
            </a:r>
            <a:r>
              <a:rPr lang="nl-BE" dirty="0"/>
              <a:t> </a:t>
            </a:r>
            <a:r>
              <a:rPr lang="nl-BE" dirty="0" err="1"/>
              <a:t>increases</a:t>
            </a:r>
            <a:r>
              <a:rPr lang="nl-BE" dirty="0"/>
              <a:t> </a:t>
            </a:r>
            <a:r>
              <a:rPr lang="nl-BE" dirty="0" err="1"/>
              <a:t>likelihood</a:t>
            </a:r>
            <a:r>
              <a:rPr lang="nl-BE" dirty="0"/>
              <a:t> of </a:t>
            </a:r>
            <a:r>
              <a:rPr lang="nl-BE" dirty="0" err="1"/>
              <a:t>spreading</a:t>
            </a:r>
            <a:r>
              <a:rPr lang="nl-BE" dirty="0"/>
              <a:t> </a:t>
            </a:r>
            <a:r>
              <a:rPr lang="nl-BE" dirty="0" err="1"/>
              <a:t>predictions</a:t>
            </a:r>
            <a:r>
              <a:rPr lang="nl-BE" dirty="0"/>
              <a:t> </a:t>
            </a:r>
            <a:r>
              <a:rPr lang="nl-BE" dirty="0" err="1"/>
              <a:t>across</a:t>
            </a:r>
            <a:r>
              <a:rPr lang="nl-BE" dirty="0"/>
              <a:t> multiple classes </a:t>
            </a:r>
            <a:r>
              <a:rPr lang="nl-BE" dirty="0" err="1"/>
              <a:t>instead</a:t>
            </a:r>
            <a:r>
              <a:rPr lang="nl-BE" dirty="0"/>
              <a:t> </a:t>
            </a:r>
            <a:r>
              <a:rPr lang="en-US" dirty="0"/>
              <a:t>of just picking 1 class</a:t>
            </a:r>
            <a:endParaRPr lang="nl-BE" dirty="0"/>
          </a:p>
          <a:p>
            <a:pPr marL="571500" indent="-571500">
              <a:buFont typeface="Arial" panose="020B0604020202020204" pitchFamily="34" charset="0"/>
              <a:buChar char="•"/>
            </a:pPr>
            <a:r>
              <a:rPr lang="en-US" dirty="0">
                <a:ea typeface="Calibri"/>
                <a:cs typeface="Calibri"/>
              </a:rPr>
              <a:t>The bigger the epsilon, the bigger the error</a:t>
            </a:r>
            <a:r>
              <a:rPr lang="nl-BE" dirty="0">
                <a:ea typeface="Calibri"/>
                <a:cs typeface="Calibri"/>
              </a:rPr>
              <a:t> but </a:t>
            </a:r>
            <a:r>
              <a:rPr lang="nl-BE" dirty="0" err="1">
                <a:ea typeface="Calibri"/>
                <a:cs typeface="Calibri"/>
              </a:rPr>
              <a:t>finding</a:t>
            </a:r>
            <a:r>
              <a:rPr lang="nl-BE" dirty="0">
                <a:ea typeface="Calibri"/>
                <a:cs typeface="Calibri"/>
              </a:rPr>
              <a:t> </a:t>
            </a:r>
            <a:r>
              <a:rPr lang="nl-BE" dirty="0" err="1">
                <a:ea typeface="Calibri"/>
                <a:cs typeface="Calibri"/>
              </a:rPr>
              <a:t>percise</a:t>
            </a:r>
            <a:r>
              <a:rPr lang="nl-BE" dirty="0">
                <a:ea typeface="Calibri"/>
                <a:cs typeface="Calibri"/>
              </a:rPr>
              <a:t>.</a:t>
            </a:r>
            <a:endParaRPr lang="nl-BE" dirty="0"/>
          </a:p>
          <a:p>
            <a:pPr marL="571500" indent="-571500">
              <a:buFont typeface="Arial" panose="020B0604020202020204" pitchFamily="34" charset="0"/>
              <a:buChar char="•"/>
            </a:pPr>
            <a:r>
              <a:rPr lang="nl-BE" dirty="0"/>
              <a:t>PGD was </a:t>
            </a:r>
            <a:r>
              <a:rPr lang="nl-BE" dirty="0" err="1"/>
              <a:t>the</a:t>
            </a:r>
            <a:r>
              <a:rPr lang="nl-BE" dirty="0"/>
              <a:t> most </a:t>
            </a:r>
            <a:r>
              <a:rPr lang="nl-BE" dirty="0" err="1"/>
              <a:t>effective</a:t>
            </a:r>
            <a:r>
              <a:rPr lang="nl-BE" dirty="0"/>
              <a:t> attack </a:t>
            </a:r>
            <a:r>
              <a:rPr lang="nl-BE" dirty="0" err="1"/>
              <a:t>method</a:t>
            </a:r>
            <a:r>
              <a:rPr lang="nl-BE" dirty="0"/>
              <a:t> (up </a:t>
            </a:r>
            <a:r>
              <a:rPr lang="nl-BE" dirty="0" err="1"/>
              <a:t>to</a:t>
            </a:r>
            <a:r>
              <a:rPr lang="nl-BE" dirty="0"/>
              <a:t> 500% </a:t>
            </a:r>
            <a:r>
              <a:rPr lang="nl-BE" dirty="0" err="1"/>
              <a:t>increase</a:t>
            </a:r>
            <a:r>
              <a:rPr lang="nl-BE" dirty="0"/>
              <a:t> in Top-1 error </a:t>
            </a:r>
            <a:r>
              <a:rPr lang="nl-BE" dirty="0" err="1"/>
              <a:t>rate</a:t>
            </a:r>
            <a:r>
              <a:rPr lang="nl-BE" dirty="0"/>
              <a:t>)</a:t>
            </a:r>
            <a:endParaRPr lang="nl-BE" dirty="0">
              <a:ea typeface="Calibri"/>
              <a:cs typeface="Calibri"/>
            </a:endParaRPr>
          </a:p>
          <a:p>
            <a:pPr marL="1257300" lvl="1" indent="-571500">
              <a:buFont typeface="Arial" panose="020B0604020202020204" pitchFamily="34" charset="0"/>
              <a:buChar char="•"/>
            </a:pPr>
            <a:r>
              <a:rPr lang="nl-BE" dirty="0"/>
              <a:t>Adversarial training </a:t>
            </a:r>
            <a:r>
              <a:rPr lang="nl-BE" dirty="0" err="1"/>
              <a:t>against</a:t>
            </a:r>
            <a:r>
              <a:rPr lang="nl-BE" dirty="0"/>
              <a:t> PGD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a:t>
            </a:r>
            <a:r>
              <a:rPr lang="nl-BE" dirty="0" err="1"/>
              <a:t>improve</a:t>
            </a:r>
            <a:r>
              <a:rPr lang="nl-BE" dirty="0"/>
              <a:t> </a:t>
            </a:r>
            <a:r>
              <a:rPr lang="nl-BE" dirty="0" err="1"/>
              <a:t>the</a:t>
            </a:r>
            <a:r>
              <a:rPr lang="nl-BE" dirty="0"/>
              <a:t> </a:t>
            </a:r>
            <a:r>
              <a:rPr lang="nl-BE" dirty="0" err="1"/>
              <a:t>model’s</a:t>
            </a:r>
            <a:r>
              <a:rPr lang="nl-BE" dirty="0"/>
              <a:t> performance as </a:t>
            </a:r>
            <a:r>
              <a:rPr lang="nl-BE" dirty="0" err="1"/>
              <a:t>much</a:t>
            </a:r>
            <a:endParaRPr lang="nl-BE" dirty="0"/>
          </a:p>
          <a:p>
            <a:pPr marL="571500" indent="-571500">
              <a:buFont typeface="Arial" panose="020B0604020202020204" pitchFamily="34" charset="0"/>
              <a:buChar char="•"/>
            </a:pPr>
            <a:r>
              <a:rPr lang="nl-BE" dirty="0"/>
              <a:t>For ResNet18 </a:t>
            </a:r>
            <a:r>
              <a:rPr lang="nl-BE" dirty="0" err="1"/>
              <a:t>and</a:t>
            </a:r>
            <a:r>
              <a:rPr lang="nl-BE" dirty="0"/>
              <a:t> ResNet50, adversarial training made </a:t>
            </a:r>
            <a:r>
              <a:rPr lang="nl-BE" dirty="0" err="1"/>
              <a:t>the</a:t>
            </a:r>
            <a:r>
              <a:rPr lang="nl-BE" dirty="0"/>
              <a:t> model </a:t>
            </a:r>
            <a:r>
              <a:rPr lang="nl-BE" dirty="0" err="1"/>
              <a:t>perform</a:t>
            </a:r>
            <a:r>
              <a:rPr lang="nl-BE" dirty="0"/>
              <a:t> </a:t>
            </a:r>
            <a:r>
              <a:rPr lang="nl-BE" dirty="0" err="1"/>
              <a:t>better</a:t>
            </a:r>
            <a:r>
              <a:rPr lang="nl-BE" dirty="0"/>
              <a:t> </a:t>
            </a:r>
            <a:r>
              <a:rPr lang="nl-BE" dirty="0" err="1"/>
              <a:t>after</a:t>
            </a:r>
            <a:r>
              <a:rPr lang="nl-BE" dirty="0"/>
              <a:t> </a:t>
            </a:r>
            <a:r>
              <a:rPr lang="nl-BE" dirty="0" err="1"/>
              <a:t>it</a:t>
            </a:r>
            <a:r>
              <a:rPr lang="nl-BE" dirty="0"/>
              <a:t> had been attack, </a:t>
            </a:r>
            <a:r>
              <a:rPr lang="nl-BE" dirty="0" err="1"/>
              <a:t>than</a:t>
            </a:r>
            <a:r>
              <a:rPr lang="nl-BE" dirty="0"/>
              <a:t> </a:t>
            </a:r>
            <a:r>
              <a:rPr lang="nl-BE" dirty="0" err="1"/>
              <a:t>the</a:t>
            </a:r>
            <a:r>
              <a:rPr lang="nl-BE" dirty="0"/>
              <a:t> baseline performance</a:t>
            </a:r>
            <a:endParaRPr lang="nl-BE" dirty="0">
              <a:ea typeface="Calibri"/>
              <a:cs typeface="Calibri"/>
            </a:endParaRPr>
          </a:p>
          <a:p>
            <a:pPr marL="571500" indent="-571500">
              <a:buFont typeface="Arial" panose="020B0604020202020204" pitchFamily="34" charset="0"/>
              <a:buChar char="•"/>
            </a:pPr>
            <a:r>
              <a:rPr lang="nl-BE" b="1" dirty="0"/>
              <a:t>Adversarial training </a:t>
            </a:r>
            <a:r>
              <a:rPr lang="nl-BE" b="1" dirty="0" err="1"/>
              <a:t>did</a:t>
            </a:r>
            <a:r>
              <a:rPr lang="nl-BE" b="1" dirty="0"/>
              <a:t> </a:t>
            </a:r>
            <a:r>
              <a:rPr lang="nl-BE" b="1" dirty="0" err="1"/>
              <a:t>not</a:t>
            </a:r>
            <a:r>
              <a:rPr lang="nl-BE" b="1" dirty="0"/>
              <a:t> </a:t>
            </a:r>
            <a:r>
              <a:rPr lang="nl-BE" b="1" dirty="0" err="1"/>
              <a:t>seem</a:t>
            </a:r>
            <a:r>
              <a:rPr lang="nl-BE" b="1" dirty="0"/>
              <a:t> </a:t>
            </a:r>
            <a:r>
              <a:rPr lang="nl-BE" b="1" dirty="0" err="1"/>
              <a:t>to</a:t>
            </a:r>
            <a:r>
              <a:rPr lang="nl-BE" b="1" dirty="0"/>
              <a:t> have </a:t>
            </a:r>
            <a:r>
              <a:rPr lang="nl-BE" b="1" dirty="0" err="1"/>
              <a:t>an</a:t>
            </a:r>
            <a:r>
              <a:rPr lang="nl-BE" b="1" dirty="0"/>
              <a:t> impact on VGG16 nor VGG19</a:t>
            </a:r>
            <a:endParaRPr lang="nl-BE" b="1" dirty="0">
              <a:ea typeface="Calibri"/>
              <a:cs typeface="Calibri"/>
            </a:endParaRPr>
          </a:p>
        </p:txBody>
      </p:sp>
      <p:sp>
        <p:nvSpPr>
          <p:cNvPr id="3" name="Tijdelijke aanduiding voor dianummer 2">
            <a:extLst>
              <a:ext uri="{FF2B5EF4-FFF2-40B4-BE49-F238E27FC236}">
                <a16:creationId xmlns:a16="http://schemas.microsoft.com/office/drawing/2014/main" id="{C6E919BC-4EEA-9583-0BFA-406C8E02680E}"/>
              </a:ext>
            </a:extLst>
          </p:cNvPr>
          <p:cNvSpPr>
            <a:spLocks noGrp="1"/>
          </p:cNvSpPr>
          <p:nvPr>
            <p:ph type="sldNum" sz="quarter" idx="12"/>
          </p:nvPr>
        </p:nvSpPr>
        <p:spPr/>
        <p:txBody>
          <a:bodyPr/>
          <a:lstStyle/>
          <a:p>
            <a:fld id="{B7527A74-2D87-4307-9531-5A57D9647EEB}" type="slidenum">
              <a:rPr lang="nl-BE" smtClean="0"/>
              <a:pPr/>
              <a:t>18</a:t>
            </a:fld>
            <a:endParaRPr lang="nl-BE"/>
          </a:p>
        </p:txBody>
      </p:sp>
      <p:sp>
        <p:nvSpPr>
          <p:cNvPr id="4" name="Titel 3">
            <a:extLst>
              <a:ext uri="{FF2B5EF4-FFF2-40B4-BE49-F238E27FC236}">
                <a16:creationId xmlns:a16="http://schemas.microsoft.com/office/drawing/2014/main" id="{726BC1F6-9EAB-A5C8-64E6-31AC8B47D6BC}"/>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87348979-F26C-E84E-AEBC-6DA1547B1E02}"/>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6AE7407F-94AA-90CE-FC64-9738400C48BD}"/>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279790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3C96A-4DFC-A3A4-1DF4-487476794A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83714C-4A90-459E-EAEE-E50764BABA12}"/>
              </a:ext>
            </a:extLst>
          </p:cNvPr>
          <p:cNvSpPr>
            <a:spLocks noGrp="1"/>
          </p:cNvSpPr>
          <p:nvPr>
            <p:ph type="sldNum" sz="quarter" idx="12"/>
          </p:nvPr>
        </p:nvSpPr>
        <p:spPr/>
        <p:txBody>
          <a:bodyPr/>
          <a:lstStyle/>
          <a:p>
            <a:fld id="{B7527A74-2D87-4307-9531-5A57D9647EEB}" type="slidenum">
              <a:rPr lang="nl-BE" smtClean="0"/>
              <a:pPr/>
              <a:t>19</a:t>
            </a:fld>
            <a:endParaRPr lang="nl-BE"/>
          </a:p>
        </p:txBody>
      </p:sp>
      <p:sp>
        <p:nvSpPr>
          <p:cNvPr id="5" name="Date Placeholder 4">
            <a:extLst>
              <a:ext uri="{FF2B5EF4-FFF2-40B4-BE49-F238E27FC236}">
                <a16:creationId xmlns:a16="http://schemas.microsoft.com/office/drawing/2014/main" id="{8B530B1E-4850-CBD8-8642-88CDDF79BF75}"/>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Footer Placeholder 5">
            <a:extLst>
              <a:ext uri="{FF2B5EF4-FFF2-40B4-BE49-F238E27FC236}">
                <a16:creationId xmlns:a16="http://schemas.microsoft.com/office/drawing/2014/main" id="{34E27CA4-4B23-A8C1-4D97-F7DDD8D97559}"/>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8" name="Picture 7">
            <a:extLst>
              <a:ext uri="{FF2B5EF4-FFF2-40B4-BE49-F238E27FC236}">
                <a16:creationId xmlns:a16="http://schemas.microsoft.com/office/drawing/2014/main" id="{3580F21D-EA1B-347C-D72D-0FEDBD788C5A}"/>
              </a:ext>
            </a:extLst>
          </p:cNvPr>
          <p:cNvPicPr>
            <a:picLocks noChangeAspect="1"/>
          </p:cNvPicPr>
          <p:nvPr/>
        </p:nvPicPr>
        <p:blipFill>
          <a:blip r:embed="rId2"/>
          <a:stretch>
            <a:fillRect/>
          </a:stretch>
        </p:blipFill>
        <p:spPr>
          <a:xfrm>
            <a:off x="2955962" y="432595"/>
            <a:ext cx="12376075" cy="8874123"/>
          </a:xfrm>
          <a:prstGeom prst="rect">
            <a:avLst/>
          </a:prstGeom>
        </p:spPr>
      </p:pic>
      <p:sp>
        <p:nvSpPr>
          <p:cNvPr id="2" name="Rectangle 1">
            <a:extLst>
              <a:ext uri="{FF2B5EF4-FFF2-40B4-BE49-F238E27FC236}">
                <a16:creationId xmlns:a16="http://schemas.microsoft.com/office/drawing/2014/main" id="{6CD700B0-60E9-37B3-E6C4-A2F0211A3462}"/>
              </a:ext>
            </a:extLst>
          </p:cNvPr>
          <p:cNvSpPr/>
          <p:nvPr/>
        </p:nvSpPr>
        <p:spPr>
          <a:xfrm>
            <a:off x="11327937" y="5994574"/>
            <a:ext cx="3883487" cy="2920825"/>
          </a:xfrm>
          <a:prstGeom prst="rect">
            <a:avLst/>
          </a:prstGeom>
          <a:solidFill>
            <a:srgbClr val="FFF2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16246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6E237AE2-52DA-4821-A2E4-DF947990B9FC}"/>
              </a:ext>
            </a:extLst>
          </p:cNvPr>
          <p:cNvSpPr>
            <a:spLocks noGrp="1"/>
          </p:cNvSpPr>
          <p:nvPr>
            <p:ph type="body" sz="quarter" idx="17"/>
          </p:nvPr>
        </p:nvSpPr>
        <p:spPr/>
        <p:txBody>
          <a:bodyPr/>
          <a:lstStyle/>
          <a:p>
            <a:pPr marL="571500" indent="-571500">
              <a:buFont typeface="Arial" panose="020B0604020202020204" pitchFamily="34" charset="0"/>
              <a:buChar char="•"/>
            </a:pPr>
            <a:r>
              <a:rPr lang="nl-BE" b="1" dirty="0"/>
              <a:t>Project 2.2</a:t>
            </a:r>
          </a:p>
          <a:p>
            <a:pPr marL="1257300" lvl="1" indent="-571500">
              <a:buFont typeface="Arial" panose="020B0604020202020204" pitchFamily="34" charset="0"/>
              <a:buChar char="•"/>
            </a:pPr>
            <a:r>
              <a:rPr lang="nl-BE" b="1" dirty="0"/>
              <a:t>Part 1</a:t>
            </a:r>
            <a:r>
              <a:rPr lang="nl-BE" dirty="0"/>
              <a:t>: Adversarial Attacks on Image </a:t>
            </a:r>
            <a:r>
              <a:rPr lang="en-US" dirty="0"/>
              <a:t>Classification</a:t>
            </a:r>
            <a:r>
              <a:rPr lang="nl-BE" dirty="0"/>
              <a:t> </a:t>
            </a:r>
            <a:r>
              <a:rPr lang="nl-BE" dirty="0" err="1"/>
              <a:t>Models</a:t>
            </a:r>
            <a:endParaRPr lang="nl-BE" dirty="0"/>
          </a:p>
          <a:p>
            <a:pPr marL="1943100" lvl="2" indent="-571500">
              <a:buFont typeface="Arial" panose="020B0604020202020204" pitchFamily="34" charset="0"/>
              <a:buChar char="•"/>
            </a:pPr>
            <a:r>
              <a:rPr lang="nl-BE" dirty="0" err="1"/>
              <a:t>Investigate</a:t>
            </a:r>
            <a:r>
              <a:rPr lang="nl-BE" dirty="0"/>
              <a:t> </a:t>
            </a:r>
            <a:r>
              <a:rPr lang="nl-BE" dirty="0" err="1"/>
              <a:t>the</a:t>
            </a:r>
            <a:r>
              <a:rPr lang="nl-BE" dirty="0"/>
              <a:t> </a:t>
            </a:r>
            <a:r>
              <a:rPr lang="nl-BE" dirty="0" err="1"/>
              <a:t>vulnerability</a:t>
            </a:r>
            <a:r>
              <a:rPr lang="nl-BE" dirty="0"/>
              <a:t> of image </a:t>
            </a:r>
            <a:r>
              <a:rPr lang="nl-BE" dirty="0" err="1"/>
              <a:t>classification</a:t>
            </a:r>
            <a:r>
              <a:rPr lang="nl-BE" dirty="0"/>
              <a:t> </a:t>
            </a:r>
            <a:r>
              <a:rPr lang="nl-BE" dirty="0" err="1"/>
              <a:t>models</a:t>
            </a:r>
            <a:r>
              <a:rPr lang="nl-BE" dirty="0"/>
              <a:t> </a:t>
            </a:r>
            <a:r>
              <a:rPr lang="nl-BE" dirty="0" err="1"/>
              <a:t>to</a:t>
            </a:r>
            <a:r>
              <a:rPr lang="nl-BE" dirty="0"/>
              <a:t> adversarial attacks</a:t>
            </a:r>
          </a:p>
          <a:p>
            <a:pPr marL="1943100" lvl="2" indent="-571500">
              <a:buFont typeface="Arial" panose="020B0604020202020204" pitchFamily="34" charset="0"/>
              <a:buChar char="•"/>
            </a:pPr>
            <a:r>
              <a:rPr lang="nl-BE" dirty="0" err="1"/>
              <a:t>Use</a:t>
            </a:r>
            <a:r>
              <a:rPr lang="nl-BE" dirty="0"/>
              <a:t> pre-</a:t>
            </a:r>
            <a:r>
              <a:rPr lang="nl-BE" dirty="0" err="1"/>
              <a:t>trained</a:t>
            </a:r>
            <a:r>
              <a:rPr lang="nl-BE" dirty="0"/>
              <a:t> image </a:t>
            </a:r>
            <a:r>
              <a:rPr lang="nl-BE" dirty="0" err="1"/>
              <a:t>classifiers</a:t>
            </a:r>
            <a:endParaRPr lang="nl-BE" dirty="0"/>
          </a:p>
          <a:p>
            <a:pPr marL="1943100" lvl="2" indent="-571500">
              <a:buFont typeface="Arial" panose="020B0604020202020204" pitchFamily="34" charset="0"/>
              <a:buChar char="•"/>
            </a:pPr>
            <a:r>
              <a:rPr lang="nl-BE" dirty="0" err="1"/>
              <a:t>Explore</a:t>
            </a:r>
            <a:r>
              <a:rPr lang="nl-BE" dirty="0"/>
              <a:t> adversarial attack </a:t>
            </a:r>
            <a:r>
              <a:rPr lang="nl-BE" dirty="0" err="1"/>
              <a:t>methods</a:t>
            </a:r>
            <a:endParaRPr lang="nl-BE" dirty="0"/>
          </a:p>
          <a:p>
            <a:pPr marL="1257300" lvl="1" indent="-571500">
              <a:buFont typeface="Arial" panose="020B0604020202020204" pitchFamily="34" charset="0"/>
              <a:buChar char="•"/>
            </a:pPr>
            <a:r>
              <a:rPr lang="nl-BE" b="1" dirty="0"/>
              <a:t>Part 2</a:t>
            </a:r>
            <a:r>
              <a:rPr lang="nl-BE" dirty="0"/>
              <a:t>: </a:t>
            </a:r>
            <a:r>
              <a:rPr lang="nl-BE" dirty="0" err="1"/>
              <a:t>Defense</a:t>
            </a:r>
            <a:r>
              <a:rPr lang="nl-BE" dirty="0"/>
              <a:t> </a:t>
            </a:r>
            <a:r>
              <a:rPr lang="nl-BE" dirty="0" err="1"/>
              <a:t>Mechanisms</a:t>
            </a:r>
            <a:r>
              <a:rPr lang="nl-BE" dirty="0"/>
              <a:t> </a:t>
            </a:r>
            <a:r>
              <a:rPr lang="nl-BE" dirty="0" err="1"/>
              <a:t>against</a:t>
            </a:r>
            <a:r>
              <a:rPr lang="nl-BE" dirty="0"/>
              <a:t> Adversarial Attacks</a:t>
            </a:r>
          </a:p>
          <a:p>
            <a:pPr marL="1943100" lvl="2" indent="-571500">
              <a:buFont typeface="Arial" panose="020B0604020202020204" pitchFamily="34" charset="0"/>
              <a:buChar char="•"/>
            </a:pPr>
            <a:r>
              <a:rPr lang="nl-BE" dirty="0" err="1"/>
              <a:t>Explore</a:t>
            </a:r>
            <a:r>
              <a:rPr lang="nl-BE" dirty="0"/>
              <a:t> </a:t>
            </a:r>
            <a:r>
              <a:rPr lang="nl-BE" dirty="0" err="1"/>
              <a:t>and</a:t>
            </a:r>
            <a:r>
              <a:rPr lang="nl-BE" dirty="0"/>
              <a:t> </a:t>
            </a:r>
            <a:r>
              <a:rPr lang="nl-BE" dirty="0" err="1"/>
              <a:t>investigate</a:t>
            </a:r>
            <a:r>
              <a:rPr lang="nl-BE" dirty="0"/>
              <a:t> </a:t>
            </a:r>
            <a:r>
              <a:rPr lang="nl-BE" dirty="0" err="1"/>
              <a:t>defense</a:t>
            </a:r>
            <a:r>
              <a:rPr lang="nl-BE" dirty="0"/>
              <a:t> </a:t>
            </a:r>
            <a:r>
              <a:rPr lang="nl-BE" dirty="0" err="1"/>
              <a:t>techniques</a:t>
            </a:r>
            <a:r>
              <a:rPr lang="nl-BE" dirty="0"/>
              <a:t> </a:t>
            </a:r>
            <a:r>
              <a:rPr lang="nl-BE" dirty="0" err="1"/>
              <a:t>that</a:t>
            </a:r>
            <a:r>
              <a:rPr lang="nl-BE" dirty="0"/>
              <a:t> </a:t>
            </a:r>
            <a:r>
              <a:rPr lang="nl-BE" dirty="0" err="1"/>
              <a:t>enhance</a:t>
            </a:r>
            <a:r>
              <a:rPr lang="nl-BE" dirty="0"/>
              <a:t> </a:t>
            </a:r>
            <a:r>
              <a:rPr lang="nl-BE" dirty="0" err="1"/>
              <a:t>robustness</a:t>
            </a:r>
            <a:endParaRPr lang="nl-BE" dirty="0"/>
          </a:p>
          <a:p>
            <a:pPr marL="1257300" lvl="1" indent="-571500">
              <a:buFont typeface="Arial" panose="020B0604020202020204" pitchFamily="34" charset="0"/>
              <a:buChar char="•"/>
            </a:pPr>
            <a:endParaRPr lang="nl-BE" dirty="0"/>
          </a:p>
        </p:txBody>
      </p:sp>
      <p:sp>
        <p:nvSpPr>
          <p:cNvPr id="3" name="Tijdelijke aanduiding voor dianummer 2">
            <a:extLst>
              <a:ext uri="{FF2B5EF4-FFF2-40B4-BE49-F238E27FC236}">
                <a16:creationId xmlns:a16="http://schemas.microsoft.com/office/drawing/2014/main" id="{C16D2080-B18F-4E21-9DC8-F74B826BEF6F}"/>
              </a:ext>
            </a:extLst>
          </p:cNvPr>
          <p:cNvSpPr>
            <a:spLocks noGrp="1"/>
          </p:cNvSpPr>
          <p:nvPr>
            <p:ph type="sldNum" sz="quarter" idx="12"/>
          </p:nvPr>
        </p:nvSpPr>
        <p:spPr/>
        <p:txBody>
          <a:bodyPr/>
          <a:lstStyle/>
          <a:p>
            <a:fld id="{B7527A74-2D87-4307-9531-5A57D9647EEB}" type="slidenum">
              <a:rPr lang="nl-BE" smtClean="0"/>
              <a:pPr/>
              <a:t>2</a:t>
            </a:fld>
            <a:endParaRPr lang="nl-BE"/>
          </a:p>
        </p:txBody>
      </p:sp>
      <p:sp>
        <p:nvSpPr>
          <p:cNvPr id="4" name="Titel 3">
            <a:extLst>
              <a:ext uri="{FF2B5EF4-FFF2-40B4-BE49-F238E27FC236}">
                <a16:creationId xmlns:a16="http://schemas.microsoft.com/office/drawing/2014/main" id="{DE6B393F-55C5-4542-82AB-D6A7251D5F6C}"/>
              </a:ext>
            </a:extLst>
          </p:cNvPr>
          <p:cNvSpPr>
            <a:spLocks noGrp="1"/>
          </p:cNvSpPr>
          <p:nvPr>
            <p:ph type="title"/>
          </p:nvPr>
        </p:nvSpPr>
        <p:spPr/>
        <p:txBody>
          <a:bodyPr/>
          <a:lstStyle/>
          <a:p>
            <a:r>
              <a:rPr lang="nl-BE"/>
              <a:t>Project </a:t>
            </a:r>
            <a:r>
              <a:rPr lang="nl-BE" err="1"/>
              <a:t>overview</a:t>
            </a:r>
            <a:endParaRPr lang="nl-BE"/>
          </a:p>
        </p:txBody>
      </p:sp>
      <p:sp>
        <p:nvSpPr>
          <p:cNvPr id="5" name="Tijdelijke aanduiding voor datum 4">
            <a:extLst>
              <a:ext uri="{FF2B5EF4-FFF2-40B4-BE49-F238E27FC236}">
                <a16:creationId xmlns:a16="http://schemas.microsoft.com/office/drawing/2014/main" id="{C0C66F36-31A3-4BB2-8AB9-AA1AC32D98B6}"/>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530AB30D-8E47-4B9A-A6C2-7D61DC8B3814}"/>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4154053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68D3-1772-608C-30FA-2D8B2E246972}"/>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EFE80C1E-0485-09B6-0F0F-60AD372546C5}"/>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b="1" dirty="0"/>
              <a:t>Part 1: Attack</a:t>
            </a:r>
          </a:p>
          <a:p>
            <a:pPr marL="1257300" lvl="1" indent="-571500">
              <a:buFont typeface="Arial" panose="020B0604020202020204" pitchFamily="34" charset="0"/>
              <a:buChar char="•"/>
            </a:pPr>
            <a:r>
              <a:rPr lang="nl-BE" b="1" dirty="0"/>
              <a:t>Dataset</a:t>
            </a:r>
            <a:r>
              <a:rPr lang="nl-BE" dirty="0"/>
              <a:t>: </a:t>
            </a:r>
            <a:r>
              <a:rPr lang="nl-BE" dirty="0" err="1"/>
              <a:t>TinyImageNet</a:t>
            </a:r>
            <a:r>
              <a:rPr lang="nl-BE" dirty="0"/>
              <a:t>, </a:t>
            </a:r>
            <a:r>
              <a:rPr lang="nl-BE" dirty="0" err="1"/>
              <a:t>Pretrained</a:t>
            </a:r>
            <a:r>
              <a:rPr lang="nl-BE" dirty="0"/>
              <a:t> patches</a:t>
            </a:r>
            <a:endParaRPr lang="nl-BE" dirty="0">
              <a:ea typeface="Calibri"/>
              <a:cs typeface="Calibri"/>
            </a:endParaRPr>
          </a:p>
          <a:p>
            <a:pPr marL="1257300" lvl="1" indent="-571500">
              <a:buFont typeface="Arial" panose="020B0604020202020204" pitchFamily="34" charset="0"/>
              <a:buChar char="•"/>
            </a:pPr>
            <a:r>
              <a:rPr lang="nl-BE" b="1" dirty="0"/>
              <a:t>Attacks</a:t>
            </a:r>
            <a:r>
              <a:rPr lang="nl-BE" dirty="0"/>
              <a:t>: </a:t>
            </a:r>
          </a:p>
          <a:p>
            <a:pPr marL="1943100" lvl="2" indent="-571500">
              <a:buFont typeface="Arial" panose="020B0604020202020204" pitchFamily="34" charset="0"/>
              <a:buChar char="•"/>
            </a:pPr>
            <a:r>
              <a:rPr lang="nl-BE" dirty="0"/>
              <a:t>Method 1: Adversarial attacks (FGSM, PGD, C&amp;W)</a:t>
            </a:r>
          </a:p>
          <a:p>
            <a:pPr marL="1943100" lvl="2" indent="-571500">
              <a:buFont typeface="Arial" panose="020B0604020202020204" pitchFamily="34" charset="0"/>
              <a:buChar char="•"/>
            </a:pPr>
            <a:r>
              <a:rPr lang="nl-BE" dirty="0"/>
              <a:t>Method 2: Adversarial patches (SGD)</a:t>
            </a:r>
            <a:endParaRPr lang="nl-BE" dirty="0">
              <a:ea typeface="Calibri"/>
              <a:cs typeface="Calibri"/>
            </a:endParaRPr>
          </a:p>
          <a:p>
            <a:pPr marL="1257300" indent="-571500">
              <a:buFont typeface="Arial" panose="020B0604020202020204" pitchFamily="34" charset="0"/>
              <a:buChar char="•"/>
            </a:pPr>
            <a:r>
              <a:rPr lang="nl-BE" b="1" dirty="0"/>
              <a:t>Pre-</a:t>
            </a:r>
            <a:r>
              <a:rPr lang="nl-BE" b="1" dirty="0" err="1"/>
              <a:t>trained</a:t>
            </a:r>
            <a:r>
              <a:rPr lang="nl-BE" b="1" dirty="0"/>
              <a:t> </a:t>
            </a:r>
            <a:r>
              <a:rPr lang="nl-BE" b="1" dirty="0" err="1"/>
              <a:t>models</a:t>
            </a:r>
            <a:r>
              <a:rPr lang="nl-BE" dirty="0"/>
              <a:t>:</a:t>
            </a:r>
          </a:p>
          <a:p>
            <a:pPr marL="1943100" lvl="1" indent="-571500">
              <a:buFont typeface="Arial" panose="020B0604020202020204" pitchFamily="34" charset="0"/>
              <a:buChar char="•"/>
            </a:pPr>
            <a:r>
              <a:rPr lang="nl-BE" sz="3000" dirty="0"/>
              <a:t>Method 1: ResNet18, ResNet50, ResNet152, VGG16, VGG19</a:t>
            </a:r>
          </a:p>
          <a:p>
            <a:pPr marL="1943100" lvl="1" indent="-571500">
              <a:buFont typeface="Arial" panose="020B0604020202020204" pitchFamily="34" charset="0"/>
              <a:buChar char="•"/>
            </a:pPr>
            <a:r>
              <a:rPr lang="nl-BE" sz="3000" dirty="0"/>
              <a:t>Method 2: ResNet34, DensNet12</a:t>
            </a:r>
            <a:endParaRPr lang="nl-BE" sz="3000" dirty="0">
              <a:ea typeface="Calibri"/>
              <a:cs typeface="Calibri"/>
            </a:endParaRPr>
          </a:p>
          <a:p>
            <a:pPr marL="571500" indent="-571500">
              <a:buFont typeface="Arial" panose="020B0604020202020204" pitchFamily="34" charset="0"/>
              <a:buChar char="•"/>
            </a:pPr>
            <a:r>
              <a:rPr lang="nl-BE" b="1" dirty="0"/>
              <a:t>Part 2: </a:t>
            </a:r>
            <a:r>
              <a:rPr lang="nl-BE" b="1" dirty="0" err="1"/>
              <a:t>Defense</a:t>
            </a:r>
            <a:endParaRPr lang="nl-BE" b="1" dirty="0"/>
          </a:p>
          <a:p>
            <a:pPr marL="1257300" lvl="1" indent="-571500">
              <a:buFont typeface="Arial" panose="020B0604020202020204" pitchFamily="34" charset="0"/>
              <a:buChar char="•"/>
            </a:pPr>
            <a:r>
              <a:rPr lang="nl-BE" b="1" dirty="0" err="1"/>
              <a:t>Mechanism</a:t>
            </a:r>
            <a:r>
              <a:rPr lang="nl-BE" dirty="0"/>
              <a:t>: Adversarial training</a:t>
            </a:r>
          </a:p>
        </p:txBody>
      </p:sp>
      <p:sp>
        <p:nvSpPr>
          <p:cNvPr id="3" name="Tijdelijke aanduiding voor dianummer 2">
            <a:extLst>
              <a:ext uri="{FF2B5EF4-FFF2-40B4-BE49-F238E27FC236}">
                <a16:creationId xmlns:a16="http://schemas.microsoft.com/office/drawing/2014/main" id="{77A7581B-80D2-6A56-0BBC-A07431834A6E}"/>
              </a:ext>
            </a:extLst>
          </p:cNvPr>
          <p:cNvSpPr>
            <a:spLocks noGrp="1"/>
          </p:cNvSpPr>
          <p:nvPr>
            <p:ph type="sldNum" sz="quarter" idx="12"/>
          </p:nvPr>
        </p:nvSpPr>
        <p:spPr/>
        <p:txBody>
          <a:bodyPr/>
          <a:lstStyle/>
          <a:p>
            <a:fld id="{B7527A74-2D87-4307-9531-5A57D9647EEB}" type="slidenum">
              <a:rPr lang="nl-BE" smtClean="0"/>
              <a:pPr/>
              <a:t>3</a:t>
            </a:fld>
            <a:endParaRPr lang="nl-BE"/>
          </a:p>
        </p:txBody>
      </p:sp>
      <p:sp>
        <p:nvSpPr>
          <p:cNvPr id="4" name="Titel 3">
            <a:extLst>
              <a:ext uri="{FF2B5EF4-FFF2-40B4-BE49-F238E27FC236}">
                <a16:creationId xmlns:a16="http://schemas.microsoft.com/office/drawing/2014/main" id="{C8F57B8E-C6BD-E714-301F-D70A97AA3E69}"/>
              </a:ext>
            </a:extLst>
          </p:cNvPr>
          <p:cNvSpPr>
            <a:spLocks noGrp="1"/>
          </p:cNvSpPr>
          <p:nvPr>
            <p:ph type="title"/>
          </p:nvPr>
        </p:nvSpPr>
        <p:spPr/>
        <p:txBody>
          <a:bodyPr/>
          <a:lstStyle/>
          <a:p>
            <a:r>
              <a:rPr lang="nl-BE" err="1"/>
              <a:t>Implementation</a:t>
            </a:r>
            <a:endParaRPr lang="nl-BE"/>
          </a:p>
        </p:txBody>
      </p:sp>
      <p:sp>
        <p:nvSpPr>
          <p:cNvPr id="5" name="Tijdelijke aanduiding voor datum 4">
            <a:extLst>
              <a:ext uri="{FF2B5EF4-FFF2-40B4-BE49-F238E27FC236}">
                <a16:creationId xmlns:a16="http://schemas.microsoft.com/office/drawing/2014/main" id="{CB33FA01-FFC7-0B54-5769-6A02590107AF}"/>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FCF39AA3-E27E-AC9A-7F00-7A1B38406AA3}"/>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1490585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5EA41-42DC-8EC4-6E81-E99442C14025}"/>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D8FE290B-55C6-BBB9-0C24-9615E2956B44}"/>
              </a:ext>
            </a:extLst>
          </p:cNvPr>
          <p:cNvSpPr>
            <a:spLocks noGrp="1"/>
          </p:cNvSpPr>
          <p:nvPr>
            <p:ph type="body" sz="quarter" idx="17"/>
          </p:nvPr>
        </p:nvSpPr>
        <p:spPr/>
        <p:txBody>
          <a:bodyPr/>
          <a:lstStyle/>
          <a:p>
            <a:pPr marL="571500" indent="-571500">
              <a:buFont typeface="Arial" panose="020B0604020202020204" pitchFamily="34" charset="0"/>
              <a:buChar char="•"/>
            </a:pPr>
            <a:r>
              <a:rPr lang="en-US" b="1"/>
              <a:t>Evaluation order</a:t>
            </a:r>
          </a:p>
          <a:p>
            <a:pPr marL="1428750" lvl="1" indent="-742950">
              <a:buFont typeface="+mj-lt"/>
              <a:buAutoNum type="arabicParenR"/>
            </a:pPr>
            <a:r>
              <a:rPr lang="en-US"/>
              <a:t>baseline performance (without attack) </a:t>
            </a:r>
          </a:p>
          <a:p>
            <a:pPr marL="1428750" lvl="1" indent="-742950">
              <a:buFont typeface="+mj-lt"/>
              <a:buAutoNum type="arabicParenR"/>
            </a:pPr>
            <a:r>
              <a:rPr lang="en-US"/>
              <a:t>attack performance (with all attacks) </a:t>
            </a:r>
          </a:p>
          <a:p>
            <a:pPr marL="1428750" lvl="1" indent="-742950">
              <a:buFont typeface="+mj-lt"/>
              <a:buAutoNum type="arabicParenR"/>
            </a:pPr>
            <a:r>
              <a:rPr lang="en-US"/>
              <a:t>defense performance (with defense against all attacks)</a:t>
            </a:r>
          </a:p>
          <a:p>
            <a:pPr marL="571500" indent="-571500">
              <a:buFont typeface="Arial" panose="020B0604020202020204" pitchFamily="34" charset="0"/>
              <a:buChar char="•"/>
            </a:pPr>
            <a:r>
              <a:rPr lang="en-US" b="1"/>
              <a:t>Metrics</a:t>
            </a:r>
            <a:endParaRPr lang="en-US"/>
          </a:p>
          <a:p>
            <a:pPr marL="1257300" lvl="1" indent="-571500">
              <a:buFont typeface="Arial" panose="020B0604020202020204" pitchFamily="34" charset="0"/>
              <a:buChar char="•"/>
            </a:pPr>
            <a:r>
              <a:rPr lang="en-US" b="1"/>
              <a:t>Top-1 error</a:t>
            </a:r>
            <a:r>
              <a:rPr lang="en-US"/>
              <a:t>: the number of times the correct class was not the predicted class</a:t>
            </a:r>
          </a:p>
          <a:p>
            <a:pPr marL="1257300" lvl="1" indent="-571500">
              <a:buFont typeface="Arial" panose="020B0604020202020204" pitchFamily="34" charset="0"/>
              <a:buChar char="•"/>
            </a:pPr>
            <a:r>
              <a:rPr lang="en-US" b="1"/>
              <a:t>Top-5 error</a:t>
            </a:r>
            <a:r>
              <a:rPr lang="en-US"/>
              <a:t>: the number of times the correct class was not in the top 5 predicted classes by certainty</a:t>
            </a:r>
          </a:p>
        </p:txBody>
      </p:sp>
      <p:sp>
        <p:nvSpPr>
          <p:cNvPr id="3" name="Tijdelijke aanduiding voor dianummer 2">
            <a:extLst>
              <a:ext uri="{FF2B5EF4-FFF2-40B4-BE49-F238E27FC236}">
                <a16:creationId xmlns:a16="http://schemas.microsoft.com/office/drawing/2014/main" id="{F0C88119-51B2-1E2E-0CE4-5A48F05F0D19}"/>
              </a:ext>
            </a:extLst>
          </p:cNvPr>
          <p:cNvSpPr>
            <a:spLocks noGrp="1"/>
          </p:cNvSpPr>
          <p:nvPr>
            <p:ph type="sldNum" sz="quarter" idx="12"/>
          </p:nvPr>
        </p:nvSpPr>
        <p:spPr/>
        <p:txBody>
          <a:bodyPr/>
          <a:lstStyle/>
          <a:p>
            <a:fld id="{B7527A74-2D87-4307-9531-5A57D9647EEB}" type="slidenum">
              <a:rPr lang="nl-BE" smtClean="0"/>
              <a:pPr/>
              <a:t>4</a:t>
            </a:fld>
            <a:endParaRPr lang="nl-BE"/>
          </a:p>
        </p:txBody>
      </p:sp>
      <p:sp>
        <p:nvSpPr>
          <p:cNvPr id="4" name="Titel 3">
            <a:extLst>
              <a:ext uri="{FF2B5EF4-FFF2-40B4-BE49-F238E27FC236}">
                <a16:creationId xmlns:a16="http://schemas.microsoft.com/office/drawing/2014/main" id="{01CE37B9-D5AD-C19A-6879-810A0A29135A}"/>
              </a:ext>
            </a:extLst>
          </p:cNvPr>
          <p:cNvSpPr>
            <a:spLocks noGrp="1"/>
          </p:cNvSpPr>
          <p:nvPr>
            <p:ph type="title"/>
          </p:nvPr>
        </p:nvSpPr>
        <p:spPr/>
        <p:txBody>
          <a:bodyPr/>
          <a:lstStyle/>
          <a:p>
            <a:r>
              <a:rPr lang="en-US"/>
              <a:t>Workflow of method 1 – Adversarial attacks</a:t>
            </a:r>
          </a:p>
        </p:txBody>
      </p:sp>
      <p:sp>
        <p:nvSpPr>
          <p:cNvPr id="5" name="Tijdelijke aanduiding voor datum 4">
            <a:extLst>
              <a:ext uri="{FF2B5EF4-FFF2-40B4-BE49-F238E27FC236}">
                <a16:creationId xmlns:a16="http://schemas.microsoft.com/office/drawing/2014/main" id="{1EC1924D-8796-5B41-FA79-9717FCA91340}"/>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D522E4C1-DD06-31A4-2567-CF938C519FE5}"/>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39917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F9BB-B281-AFA7-002E-D078DC3CC155}"/>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0FC82CCB-0C74-4D7C-0B2F-A1D7188F138D}"/>
              </a:ext>
            </a:extLst>
          </p:cNvPr>
          <p:cNvSpPr>
            <a:spLocks noGrp="1"/>
          </p:cNvSpPr>
          <p:nvPr>
            <p:ph type="body" sz="quarter" idx="17"/>
          </p:nvPr>
        </p:nvSpPr>
        <p:spPr/>
        <p:txBody>
          <a:bodyPr vert="horz" lIns="91440" tIns="45720" rIns="91440" bIns="45720" rtlCol="0" anchor="t">
            <a:noAutofit/>
          </a:bodyPr>
          <a:lstStyle/>
          <a:p>
            <a:r>
              <a:rPr lang="en-GB">
                <a:ea typeface="+mn-lt"/>
                <a:cs typeface="+mn-lt"/>
              </a:rPr>
              <a:t>Terminology: Adversarial patches are small, specially made images or patterns designed to trick AI models into making incorrect predictions.</a:t>
            </a:r>
          </a:p>
          <a:p>
            <a:pPr marL="571500" indent="-571500">
              <a:buFont typeface="Arial,Sans-Serif" panose="020B0604020202020204" pitchFamily="34" charset="0"/>
              <a:buChar char="•"/>
            </a:pPr>
            <a:r>
              <a:rPr lang="en-GB">
                <a:ea typeface="+mn-lt"/>
                <a:cs typeface="+mn-lt"/>
              </a:rPr>
              <a:t>Here we have 5 pretrained patches so that we can fool the network into the desired label.</a:t>
            </a:r>
            <a:endParaRPr lang="nl-NL">
              <a:ea typeface="+mn-lt"/>
              <a:cs typeface="+mn-lt"/>
            </a:endParaRPr>
          </a:p>
          <a:p>
            <a:pPr marL="571500" indent="-571500">
              <a:buFont typeface="Arial,Sans-Serif" panose="020B0604020202020204" pitchFamily="34" charset="0"/>
              <a:buChar char="•"/>
            </a:pPr>
            <a:r>
              <a:rPr lang="en-GB">
                <a:ea typeface="+mn-lt"/>
                <a:cs typeface="+mn-lt"/>
              </a:rPr>
              <a:t>The pretrained patches include toaster, goldfish, school bus, lipstick, pineapple</a:t>
            </a:r>
            <a:r>
              <a:rPr lang="en-GB">
                <a:latin typeface="Arial"/>
                <a:ea typeface="Calibri"/>
                <a:cs typeface="Arial"/>
              </a:rPr>
              <a:t> </a:t>
            </a:r>
            <a:endParaRPr lang="nl-NL">
              <a:ea typeface="+mn-lt"/>
              <a:cs typeface="+mn-lt"/>
            </a:endParaRPr>
          </a:p>
          <a:p>
            <a:pPr marL="571500" indent="-571500">
              <a:buFont typeface="Arial,Sans-Serif" panose="020B0604020202020204" pitchFamily="34" charset="0"/>
              <a:buChar char="•"/>
            </a:pPr>
            <a:r>
              <a:rPr lang="en-GB">
                <a:ea typeface="+mn-lt"/>
                <a:cs typeface="+mn-lt"/>
              </a:rPr>
              <a:t>We have for each patches 32 pixels, 48 pixels, 64 pixels.</a:t>
            </a:r>
            <a:endParaRPr lang="en-GB">
              <a:latin typeface="Arial"/>
              <a:ea typeface="Calibri"/>
              <a:cs typeface="Arial"/>
            </a:endParaRPr>
          </a:p>
          <a:p>
            <a:pPr marL="571500" indent="-571500">
              <a:buFont typeface="Arial,Sans-Serif" panose="020B0604020202020204" pitchFamily="34" charset="0"/>
              <a:buChar char="•"/>
            </a:pPr>
            <a:endParaRPr lang="nl-NL">
              <a:ea typeface="Calibri"/>
              <a:cs typeface="Calibri"/>
            </a:endParaRPr>
          </a:p>
        </p:txBody>
      </p:sp>
      <p:sp>
        <p:nvSpPr>
          <p:cNvPr id="3" name="Tijdelijke aanduiding voor dianummer 2">
            <a:extLst>
              <a:ext uri="{FF2B5EF4-FFF2-40B4-BE49-F238E27FC236}">
                <a16:creationId xmlns:a16="http://schemas.microsoft.com/office/drawing/2014/main" id="{B113C4F4-90B3-31ED-CB51-AC558CC7A278}"/>
              </a:ext>
            </a:extLst>
          </p:cNvPr>
          <p:cNvSpPr>
            <a:spLocks noGrp="1"/>
          </p:cNvSpPr>
          <p:nvPr>
            <p:ph type="sldNum" sz="quarter" idx="12"/>
          </p:nvPr>
        </p:nvSpPr>
        <p:spPr/>
        <p:txBody>
          <a:bodyPr/>
          <a:lstStyle/>
          <a:p>
            <a:fld id="{B7527A74-2D87-4307-9531-5A57D9647EEB}" type="slidenum">
              <a:rPr lang="nl-BE" smtClean="0"/>
              <a:pPr/>
              <a:t>5</a:t>
            </a:fld>
            <a:endParaRPr lang="nl-BE"/>
          </a:p>
        </p:txBody>
      </p:sp>
      <p:sp>
        <p:nvSpPr>
          <p:cNvPr id="4" name="Titel 3">
            <a:extLst>
              <a:ext uri="{FF2B5EF4-FFF2-40B4-BE49-F238E27FC236}">
                <a16:creationId xmlns:a16="http://schemas.microsoft.com/office/drawing/2014/main" id="{3EEF6C3B-C369-4B64-E4AA-DB9BD1715C04}"/>
              </a:ext>
            </a:extLst>
          </p:cNvPr>
          <p:cNvSpPr>
            <a:spLocks noGrp="1"/>
          </p:cNvSpPr>
          <p:nvPr>
            <p:ph type="title"/>
          </p:nvPr>
        </p:nvSpPr>
        <p:spPr/>
        <p:txBody>
          <a:bodyPr/>
          <a:lstStyle/>
          <a:p>
            <a:r>
              <a:rPr lang="en-US" dirty="0"/>
              <a:t>Workflow of method 2 – Adversarial patches</a:t>
            </a:r>
          </a:p>
        </p:txBody>
      </p:sp>
      <p:sp>
        <p:nvSpPr>
          <p:cNvPr id="5" name="Tijdelijke aanduiding voor datum 4">
            <a:extLst>
              <a:ext uri="{FF2B5EF4-FFF2-40B4-BE49-F238E27FC236}">
                <a16:creationId xmlns:a16="http://schemas.microsoft.com/office/drawing/2014/main" id="{CD573A25-433B-0389-BD0B-5CC17BFC76E8}"/>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2F657CDF-C118-5F0D-C80D-F4AE439FC7D7}"/>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3501931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115BE7D7-29C7-E875-DFA5-EB3EF3146BF6}"/>
              </a:ext>
            </a:extLst>
          </p:cNvPr>
          <p:cNvSpPr>
            <a:spLocks noGrp="1"/>
          </p:cNvSpPr>
          <p:nvPr>
            <p:ph type="body" sz="quarter" idx="17"/>
          </p:nvPr>
        </p:nvSpPr>
        <p:spPr/>
        <p:txBody>
          <a:bodyPr/>
          <a:lstStyle/>
          <a:p>
            <a:r>
              <a:rPr lang="nl-NL" b="1" dirty="0" err="1"/>
              <a:t>Accuracy</a:t>
            </a:r>
            <a:r>
              <a:rPr lang="nl-NL" b="1" dirty="0"/>
              <a:t>:</a:t>
            </a:r>
            <a:r>
              <a:rPr lang="nl-NL" dirty="0"/>
              <a:t> Top-1, Top-5</a:t>
            </a:r>
            <a:endParaRPr lang="nl-NL" b="1" dirty="0"/>
          </a:p>
        </p:txBody>
      </p:sp>
      <p:sp>
        <p:nvSpPr>
          <p:cNvPr id="3" name="Tijdelijke aanduiding voor dianummer 2">
            <a:extLst>
              <a:ext uri="{FF2B5EF4-FFF2-40B4-BE49-F238E27FC236}">
                <a16:creationId xmlns:a16="http://schemas.microsoft.com/office/drawing/2014/main" id="{D0B9E38F-E4ED-0ACE-DFB8-F1A848843D3A}"/>
              </a:ext>
            </a:extLst>
          </p:cNvPr>
          <p:cNvSpPr>
            <a:spLocks noGrp="1"/>
          </p:cNvSpPr>
          <p:nvPr>
            <p:ph type="sldNum" sz="quarter" idx="12"/>
          </p:nvPr>
        </p:nvSpPr>
        <p:spPr/>
        <p:txBody>
          <a:bodyPr/>
          <a:lstStyle/>
          <a:p>
            <a:fld id="{B7527A74-2D87-4307-9531-5A57D9647EEB}" type="slidenum">
              <a:rPr lang="nl-BE" smtClean="0"/>
              <a:pPr/>
              <a:t>6</a:t>
            </a:fld>
            <a:endParaRPr lang="nl-BE"/>
          </a:p>
        </p:txBody>
      </p:sp>
      <p:sp>
        <p:nvSpPr>
          <p:cNvPr id="4" name="Titel 3">
            <a:extLst>
              <a:ext uri="{FF2B5EF4-FFF2-40B4-BE49-F238E27FC236}">
                <a16:creationId xmlns:a16="http://schemas.microsoft.com/office/drawing/2014/main" id="{FAF3B886-9073-9FBF-3485-BBF20DDBB3BB}"/>
              </a:ext>
            </a:extLst>
          </p:cNvPr>
          <p:cNvSpPr>
            <a:spLocks noGrp="1"/>
          </p:cNvSpPr>
          <p:nvPr>
            <p:ph type="title"/>
          </p:nvPr>
        </p:nvSpPr>
        <p:spPr/>
        <p:txBody>
          <a:bodyPr/>
          <a:lstStyle/>
          <a:p>
            <a:r>
              <a:rPr lang="en-US" dirty="0"/>
              <a:t>Workflow of method 2 – Adversarial patches</a:t>
            </a:r>
            <a:r>
              <a:rPr lang="nl-NL" dirty="0">
                <a:latin typeface="Arial Rounded MT Bold"/>
              </a:rPr>
              <a:t> </a:t>
            </a:r>
            <a:endParaRPr lang="nl-NL" dirty="0"/>
          </a:p>
        </p:txBody>
      </p:sp>
      <p:sp>
        <p:nvSpPr>
          <p:cNvPr id="5" name="Tijdelijke aanduiding voor datum 4">
            <a:extLst>
              <a:ext uri="{FF2B5EF4-FFF2-40B4-BE49-F238E27FC236}">
                <a16:creationId xmlns:a16="http://schemas.microsoft.com/office/drawing/2014/main" id="{7F565100-AE3C-C8CE-F528-3BDA8BD6AE60}"/>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4275EFC6-AD5B-2614-BB42-031523057930}"/>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7" name="Afbeelding 6" descr="Afbeelding met tekst, schermopname, Lettertype, nummer&#10;&#10;Door AI gegenereerde inhoud is mogelijk onjuist.">
            <a:extLst>
              <a:ext uri="{FF2B5EF4-FFF2-40B4-BE49-F238E27FC236}">
                <a16:creationId xmlns:a16="http://schemas.microsoft.com/office/drawing/2014/main" id="{CCB02CFF-6E08-0EB5-9A8F-3AA264E012B8}"/>
              </a:ext>
            </a:extLst>
          </p:cNvPr>
          <p:cNvPicPr>
            <a:picLocks noChangeAspect="1"/>
          </p:cNvPicPr>
          <p:nvPr/>
        </p:nvPicPr>
        <p:blipFill>
          <a:blip r:embed="rId2"/>
          <a:stretch>
            <a:fillRect/>
          </a:stretch>
        </p:blipFill>
        <p:spPr>
          <a:xfrm>
            <a:off x="1057276" y="3523217"/>
            <a:ext cx="7554278" cy="3572828"/>
          </a:xfrm>
          <a:prstGeom prst="rect">
            <a:avLst/>
          </a:prstGeom>
        </p:spPr>
      </p:pic>
      <p:pic>
        <p:nvPicPr>
          <p:cNvPr id="8" name="Afbeelding 7" descr="Afbeelding met tekst, schermopname, Lettertype, nummer&#10;&#10;Door AI gegenereerde inhoud is mogelijk onjuist.">
            <a:extLst>
              <a:ext uri="{FF2B5EF4-FFF2-40B4-BE49-F238E27FC236}">
                <a16:creationId xmlns:a16="http://schemas.microsoft.com/office/drawing/2014/main" id="{7B4C70D5-DFB8-DD13-F8A1-EBEE2C9CE43D}"/>
              </a:ext>
            </a:extLst>
          </p:cNvPr>
          <p:cNvPicPr>
            <a:picLocks noChangeAspect="1"/>
          </p:cNvPicPr>
          <p:nvPr/>
        </p:nvPicPr>
        <p:blipFill>
          <a:blip r:embed="rId3"/>
          <a:stretch>
            <a:fillRect/>
          </a:stretch>
        </p:blipFill>
        <p:spPr>
          <a:xfrm>
            <a:off x="9329738" y="3521391"/>
            <a:ext cx="8067567" cy="3574654"/>
          </a:xfrm>
          <a:prstGeom prst="rect">
            <a:avLst/>
          </a:prstGeom>
        </p:spPr>
      </p:pic>
    </p:spTree>
    <p:extLst>
      <p:ext uri="{BB962C8B-B14F-4D97-AF65-F5344CB8AC3E}">
        <p14:creationId xmlns:p14="http://schemas.microsoft.com/office/powerpoint/2010/main" val="221007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A2636195-7BF0-201D-5E70-96138A36DE19}"/>
              </a:ext>
            </a:extLst>
          </p:cNvPr>
          <p:cNvSpPr>
            <a:spLocks noGrp="1"/>
          </p:cNvSpPr>
          <p:nvPr>
            <p:ph type="sldNum" sz="quarter" idx="12"/>
          </p:nvPr>
        </p:nvSpPr>
        <p:spPr/>
        <p:txBody>
          <a:bodyPr/>
          <a:lstStyle/>
          <a:p>
            <a:fld id="{B7527A74-2D87-4307-9531-5A57D9647EEB}" type="slidenum">
              <a:rPr lang="nl-BE" smtClean="0"/>
              <a:pPr/>
              <a:t>7</a:t>
            </a:fld>
            <a:endParaRPr lang="nl-BE"/>
          </a:p>
        </p:txBody>
      </p:sp>
      <p:sp>
        <p:nvSpPr>
          <p:cNvPr id="4" name="Titel 3">
            <a:extLst>
              <a:ext uri="{FF2B5EF4-FFF2-40B4-BE49-F238E27FC236}">
                <a16:creationId xmlns:a16="http://schemas.microsoft.com/office/drawing/2014/main" id="{EF3FB731-4F9D-6030-6419-100D9BCA9A75}"/>
              </a:ext>
            </a:extLst>
          </p:cNvPr>
          <p:cNvSpPr>
            <a:spLocks noGrp="1"/>
          </p:cNvSpPr>
          <p:nvPr>
            <p:ph type="title"/>
          </p:nvPr>
        </p:nvSpPr>
        <p:spPr/>
        <p:txBody>
          <a:bodyPr/>
          <a:lstStyle/>
          <a:p>
            <a:r>
              <a:rPr lang="en-US" dirty="0"/>
              <a:t>Workflow of method 2 – Adversarial patches</a:t>
            </a:r>
            <a:endParaRPr lang="nl-NL" dirty="0"/>
          </a:p>
        </p:txBody>
      </p:sp>
      <p:sp>
        <p:nvSpPr>
          <p:cNvPr id="5" name="Tijdelijke aanduiding voor datum 4">
            <a:extLst>
              <a:ext uri="{FF2B5EF4-FFF2-40B4-BE49-F238E27FC236}">
                <a16:creationId xmlns:a16="http://schemas.microsoft.com/office/drawing/2014/main" id="{57964EBE-EAE0-CAA2-B772-2E1C2F1E3716}"/>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19C1491F-1308-77FB-AEF5-7CD0C10A29F9}"/>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11" name="Graphic 10">
            <a:extLst>
              <a:ext uri="{FF2B5EF4-FFF2-40B4-BE49-F238E27FC236}">
                <a16:creationId xmlns:a16="http://schemas.microsoft.com/office/drawing/2014/main" id="{0CB8C9DE-BA8D-272B-F8D9-9E7B0D4FF3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232" y="5966458"/>
            <a:ext cx="9315629" cy="3249314"/>
          </a:xfrm>
          <a:prstGeom prst="rect">
            <a:avLst/>
          </a:prstGeom>
        </p:spPr>
      </p:pic>
      <p:pic>
        <p:nvPicPr>
          <p:cNvPr id="13" name="Picture 12">
            <a:extLst>
              <a:ext uri="{FF2B5EF4-FFF2-40B4-BE49-F238E27FC236}">
                <a16:creationId xmlns:a16="http://schemas.microsoft.com/office/drawing/2014/main" id="{85F44C3E-8BFB-364A-48BB-6EA12036CC8D}"/>
              </a:ext>
            </a:extLst>
          </p:cNvPr>
          <p:cNvPicPr>
            <a:picLocks noChangeAspect="1"/>
          </p:cNvPicPr>
          <p:nvPr/>
        </p:nvPicPr>
        <p:blipFill>
          <a:blip r:embed="rId4"/>
          <a:stretch>
            <a:fillRect/>
          </a:stretch>
        </p:blipFill>
        <p:spPr>
          <a:xfrm>
            <a:off x="10053281" y="7028514"/>
            <a:ext cx="7558444" cy="1064569"/>
          </a:xfrm>
          <a:prstGeom prst="rect">
            <a:avLst/>
          </a:prstGeom>
        </p:spPr>
      </p:pic>
      <p:pic>
        <p:nvPicPr>
          <p:cNvPr id="9" name="Graphic 8">
            <a:extLst>
              <a:ext uri="{FF2B5EF4-FFF2-40B4-BE49-F238E27FC236}">
                <a16:creationId xmlns:a16="http://schemas.microsoft.com/office/drawing/2014/main" id="{103FEBA2-73F1-2B1C-4BE5-ED39E8FDB1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233" y="2726201"/>
            <a:ext cx="9315629" cy="3249314"/>
          </a:xfrm>
          <a:prstGeom prst="rect">
            <a:avLst/>
          </a:prstGeom>
        </p:spPr>
      </p:pic>
      <p:pic>
        <p:nvPicPr>
          <p:cNvPr id="15" name="Picture 14">
            <a:extLst>
              <a:ext uri="{FF2B5EF4-FFF2-40B4-BE49-F238E27FC236}">
                <a16:creationId xmlns:a16="http://schemas.microsoft.com/office/drawing/2014/main" id="{9DA0B5C5-E04B-8F75-DB3D-EDC6CCA28F69}"/>
              </a:ext>
            </a:extLst>
          </p:cNvPr>
          <p:cNvPicPr>
            <a:picLocks noChangeAspect="1"/>
          </p:cNvPicPr>
          <p:nvPr/>
        </p:nvPicPr>
        <p:blipFill>
          <a:blip r:embed="rId7"/>
          <a:stretch>
            <a:fillRect/>
          </a:stretch>
        </p:blipFill>
        <p:spPr>
          <a:xfrm>
            <a:off x="10053281" y="3741591"/>
            <a:ext cx="7333702" cy="1064569"/>
          </a:xfrm>
          <a:prstGeom prst="rect">
            <a:avLst/>
          </a:prstGeom>
        </p:spPr>
      </p:pic>
    </p:spTree>
    <p:extLst>
      <p:ext uri="{BB962C8B-B14F-4D97-AF65-F5344CB8AC3E}">
        <p14:creationId xmlns:p14="http://schemas.microsoft.com/office/powerpoint/2010/main" val="184618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6F73C93-BFBC-AA38-01A1-D9A46BF90CED}"/>
              </a:ext>
            </a:extLst>
          </p:cNvPr>
          <p:cNvSpPr>
            <a:spLocks noGrp="1"/>
          </p:cNvSpPr>
          <p:nvPr>
            <p:ph type="body" sz="quarter" idx="17"/>
          </p:nvPr>
        </p:nvSpPr>
        <p:spPr>
          <a:xfrm>
            <a:off x="998691" y="2332900"/>
            <a:ext cx="16575629" cy="6103800"/>
          </a:xfrm>
        </p:spPr>
        <p:txBody>
          <a:bodyPr/>
          <a:lstStyle/>
          <a:p>
            <a:r>
              <a:rPr lang="nl-NL" b="1" dirty="0" err="1"/>
              <a:t>Transferability</a:t>
            </a:r>
            <a:endParaRPr lang="nl-NL" b="1" dirty="0"/>
          </a:p>
        </p:txBody>
      </p:sp>
      <p:sp>
        <p:nvSpPr>
          <p:cNvPr id="3" name="Tijdelijke aanduiding voor dianummer 2">
            <a:extLst>
              <a:ext uri="{FF2B5EF4-FFF2-40B4-BE49-F238E27FC236}">
                <a16:creationId xmlns:a16="http://schemas.microsoft.com/office/drawing/2014/main" id="{72511CE2-6D5B-99F7-CEF0-DEB2079EF3D3}"/>
              </a:ext>
            </a:extLst>
          </p:cNvPr>
          <p:cNvSpPr>
            <a:spLocks noGrp="1"/>
          </p:cNvSpPr>
          <p:nvPr>
            <p:ph type="sldNum" sz="quarter" idx="12"/>
          </p:nvPr>
        </p:nvSpPr>
        <p:spPr/>
        <p:txBody>
          <a:bodyPr/>
          <a:lstStyle/>
          <a:p>
            <a:fld id="{B7527A74-2D87-4307-9531-5A57D9647EEB}" type="slidenum">
              <a:rPr lang="nl-BE" smtClean="0"/>
              <a:pPr/>
              <a:t>8</a:t>
            </a:fld>
            <a:endParaRPr lang="nl-BE"/>
          </a:p>
        </p:txBody>
      </p:sp>
      <p:sp>
        <p:nvSpPr>
          <p:cNvPr id="4" name="Titel 3">
            <a:extLst>
              <a:ext uri="{FF2B5EF4-FFF2-40B4-BE49-F238E27FC236}">
                <a16:creationId xmlns:a16="http://schemas.microsoft.com/office/drawing/2014/main" id="{D0E6B80E-2765-76BD-BCA1-46AD9D806F93}"/>
              </a:ext>
            </a:extLst>
          </p:cNvPr>
          <p:cNvSpPr>
            <a:spLocks noGrp="1"/>
          </p:cNvSpPr>
          <p:nvPr>
            <p:ph type="title"/>
          </p:nvPr>
        </p:nvSpPr>
        <p:spPr/>
        <p:txBody>
          <a:bodyPr/>
          <a:lstStyle/>
          <a:p>
            <a:r>
              <a:rPr lang="en-US" dirty="0"/>
              <a:t>Workflow of method 2 – Adversarial patches</a:t>
            </a:r>
            <a:endParaRPr lang="nl-NL" dirty="0"/>
          </a:p>
        </p:txBody>
      </p:sp>
      <p:sp>
        <p:nvSpPr>
          <p:cNvPr id="5" name="Tijdelijke aanduiding voor datum 4">
            <a:extLst>
              <a:ext uri="{FF2B5EF4-FFF2-40B4-BE49-F238E27FC236}">
                <a16:creationId xmlns:a16="http://schemas.microsoft.com/office/drawing/2014/main" id="{ABEA7C0B-D093-EEB8-B43A-172B17E65F28}"/>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041B7485-3AD8-654F-93B1-05107EC599B1}"/>
              </a:ext>
            </a:extLst>
          </p:cNvPr>
          <p:cNvSpPr>
            <a:spLocks noGrp="1"/>
          </p:cNvSpPr>
          <p:nvPr>
            <p:ph type="ftr" sz="quarter" idx="11"/>
          </p:nvPr>
        </p:nvSpPr>
        <p:spPr/>
        <p:txBody>
          <a:bodyPr/>
          <a:lstStyle/>
          <a:p>
            <a:r>
              <a:rPr lang="en-US"/>
              <a:t>AIS Project: using adversarial attacks to cause misclassification</a:t>
            </a:r>
            <a:endParaRPr lang="nl-BE"/>
          </a:p>
        </p:txBody>
      </p:sp>
      <p:pic>
        <p:nvPicPr>
          <p:cNvPr id="7" name="Afbeelding 6" descr="Afbeelding met tekst, schermopname, software, scherm&#10;&#10;Door AI gegenereerde inhoud is mogelijk onjuist.">
            <a:extLst>
              <a:ext uri="{FF2B5EF4-FFF2-40B4-BE49-F238E27FC236}">
                <a16:creationId xmlns:a16="http://schemas.microsoft.com/office/drawing/2014/main" id="{B2CE50DB-96E1-4B32-284D-80B7ABAC1DFB}"/>
              </a:ext>
            </a:extLst>
          </p:cNvPr>
          <p:cNvPicPr>
            <a:picLocks noChangeAspect="1"/>
          </p:cNvPicPr>
          <p:nvPr/>
        </p:nvPicPr>
        <p:blipFill>
          <a:blip r:embed="rId2"/>
          <a:stretch>
            <a:fillRect/>
          </a:stretch>
        </p:blipFill>
        <p:spPr>
          <a:xfrm>
            <a:off x="7542400" y="1965325"/>
            <a:ext cx="8734425" cy="6838950"/>
          </a:xfrm>
          <a:prstGeom prst="rect">
            <a:avLst/>
          </a:prstGeom>
        </p:spPr>
      </p:pic>
    </p:spTree>
    <p:extLst>
      <p:ext uri="{BB962C8B-B14F-4D97-AF65-F5344CB8AC3E}">
        <p14:creationId xmlns:p14="http://schemas.microsoft.com/office/powerpoint/2010/main" val="25711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560A4-AEF2-0B02-6486-550F77746CBE}"/>
            </a:ext>
          </a:extLst>
        </p:cNvPr>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788F6E9E-AA73-581B-EF5E-B9694D4CB414}"/>
              </a:ext>
            </a:extLst>
          </p:cNvPr>
          <p:cNvSpPr>
            <a:spLocks noGrp="1"/>
          </p:cNvSpPr>
          <p:nvPr>
            <p:ph type="body" sz="quarter" idx="17"/>
          </p:nvPr>
        </p:nvSpPr>
        <p:spPr/>
        <p:txBody>
          <a:bodyPr vert="horz" lIns="91440" tIns="45720" rIns="91440" bIns="45720" rtlCol="0" anchor="t">
            <a:noAutofit/>
          </a:bodyPr>
          <a:lstStyle/>
          <a:p>
            <a:pPr marL="571500" indent="-571500">
              <a:buFont typeface="Arial" panose="020B0604020202020204" pitchFamily="34" charset="0"/>
              <a:buChar char="•"/>
            </a:pPr>
            <a:r>
              <a:rPr lang="nl-BE" b="1" dirty="0" err="1"/>
              <a:t>Attacking</a:t>
            </a:r>
            <a:r>
              <a:rPr lang="nl-BE" b="1" dirty="0"/>
              <a:t> </a:t>
            </a:r>
            <a:r>
              <a:rPr lang="nl-BE" b="1" dirty="0" err="1"/>
              <a:t>the</a:t>
            </a:r>
            <a:r>
              <a:rPr lang="nl-BE" b="1" dirty="0"/>
              <a:t> </a:t>
            </a:r>
            <a:r>
              <a:rPr lang="nl-BE" b="1" dirty="0" err="1"/>
              <a:t>models</a:t>
            </a:r>
            <a:r>
              <a:rPr lang="nl-BE" b="1" dirty="0"/>
              <a:t> </a:t>
            </a:r>
            <a:r>
              <a:rPr lang="nl-BE" b="1" dirty="0" err="1"/>
              <a:t>decreases</a:t>
            </a:r>
            <a:r>
              <a:rPr lang="nl-BE" b="1" dirty="0"/>
              <a:t> model </a:t>
            </a:r>
            <a:r>
              <a:rPr lang="nl-BE" b="1" dirty="0" err="1"/>
              <a:t>confidence</a:t>
            </a:r>
            <a:r>
              <a:rPr lang="nl-BE" b="1" dirty="0"/>
              <a:t>, </a:t>
            </a:r>
            <a:r>
              <a:rPr lang="nl-BE" b="1" dirty="0" err="1"/>
              <a:t>and</a:t>
            </a:r>
            <a:r>
              <a:rPr lang="nl-BE" b="1" dirty="0"/>
              <a:t> </a:t>
            </a:r>
            <a:r>
              <a:rPr lang="nl-BE" b="1" dirty="0" err="1"/>
              <a:t>increases</a:t>
            </a:r>
            <a:r>
              <a:rPr lang="nl-BE" b="1" dirty="0"/>
              <a:t> </a:t>
            </a:r>
            <a:r>
              <a:rPr lang="nl-BE" b="1" dirty="0" err="1"/>
              <a:t>likelihood</a:t>
            </a:r>
            <a:r>
              <a:rPr lang="nl-BE" b="1" dirty="0"/>
              <a:t> of </a:t>
            </a:r>
            <a:r>
              <a:rPr lang="nl-BE" b="1" dirty="0" err="1"/>
              <a:t>spreading</a:t>
            </a:r>
            <a:r>
              <a:rPr lang="nl-BE" b="1" dirty="0"/>
              <a:t> </a:t>
            </a:r>
            <a:r>
              <a:rPr lang="nl-BE" b="1" dirty="0" err="1"/>
              <a:t>predictions</a:t>
            </a:r>
            <a:r>
              <a:rPr lang="nl-BE" b="1" dirty="0"/>
              <a:t> </a:t>
            </a:r>
            <a:r>
              <a:rPr lang="nl-BE" b="1" dirty="0" err="1"/>
              <a:t>across</a:t>
            </a:r>
            <a:r>
              <a:rPr lang="nl-BE" b="1" dirty="0"/>
              <a:t> multiple classes </a:t>
            </a:r>
            <a:r>
              <a:rPr lang="nl-BE" b="1" dirty="0" err="1"/>
              <a:t>instead</a:t>
            </a:r>
            <a:r>
              <a:rPr lang="nl-BE" b="1" dirty="0"/>
              <a:t> </a:t>
            </a:r>
            <a:r>
              <a:rPr lang="en-US" b="1" dirty="0"/>
              <a:t>of just picking 1 class</a:t>
            </a:r>
            <a:endParaRPr lang="nl-BE" b="1" dirty="0"/>
          </a:p>
          <a:p>
            <a:pPr marL="571500" indent="-571500">
              <a:buFont typeface="Arial" panose="020B0604020202020204" pitchFamily="34" charset="0"/>
              <a:buChar char="•"/>
            </a:pPr>
            <a:r>
              <a:rPr lang="en-US" dirty="0">
                <a:ea typeface="Calibri"/>
                <a:cs typeface="Calibri"/>
              </a:rPr>
              <a:t>The bigger the epsilon, the bigger the error</a:t>
            </a:r>
            <a:endParaRPr lang="nl-BE" dirty="0"/>
          </a:p>
          <a:p>
            <a:pPr marL="571500" indent="-571500">
              <a:buFont typeface="Arial" panose="020B0604020202020204" pitchFamily="34" charset="0"/>
              <a:buChar char="•"/>
            </a:pPr>
            <a:r>
              <a:rPr lang="nl-BE" dirty="0"/>
              <a:t>PGD was </a:t>
            </a:r>
            <a:r>
              <a:rPr lang="nl-BE" dirty="0" err="1"/>
              <a:t>the</a:t>
            </a:r>
            <a:r>
              <a:rPr lang="nl-BE" dirty="0"/>
              <a:t> most </a:t>
            </a:r>
            <a:r>
              <a:rPr lang="nl-BE" dirty="0" err="1"/>
              <a:t>effective</a:t>
            </a:r>
            <a:r>
              <a:rPr lang="nl-BE" dirty="0"/>
              <a:t> attack </a:t>
            </a:r>
            <a:r>
              <a:rPr lang="nl-BE" dirty="0" err="1"/>
              <a:t>method</a:t>
            </a:r>
            <a:r>
              <a:rPr lang="nl-BE" dirty="0"/>
              <a:t> (up </a:t>
            </a:r>
            <a:r>
              <a:rPr lang="nl-BE" dirty="0" err="1"/>
              <a:t>to</a:t>
            </a:r>
            <a:r>
              <a:rPr lang="nl-BE" dirty="0"/>
              <a:t> 500% </a:t>
            </a:r>
            <a:r>
              <a:rPr lang="nl-BE" dirty="0" err="1"/>
              <a:t>increase</a:t>
            </a:r>
            <a:r>
              <a:rPr lang="nl-BE" dirty="0"/>
              <a:t> in Top-1 error </a:t>
            </a:r>
            <a:r>
              <a:rPr lang="nl-BE" dirty="0" err="1"/>
              <a:t>rate</a:t>
            </a:r>
            <a:r>
              <a:rPr lang="nl-BE" dirty="0"/>
              <a:t>)</a:t>
            </a:r>
            <a:endParaRPr lang="nl-BE" dirty="0">
              <a:ea typeface="Calibri"/>
              <a:cs typeface="Calibri"/>
            </a:endParaRPr>
          </a:p>
          <a:p>
            <a:pPr marL="1257300" lvl="1" indent="-571500">
              <a:buFont typeface="Arial" panose="020B0604020202020204" pitchFamily="34" charset="0"/>
              <a:buChar char="•"/>
            </a:pPr>
            <a:r>
              <a:rPr lang="nl-BE" dirty="0"/>
              <a:t>Adversarial training </a:t>
            </a:r>
            <a:r>
              <a:rPr lang="nl-BE" dirty="0" err="1"/>
              <a:t>against</a:t>
            </a:r>
            <a:r>
              <a:rPr lang="nl-BE" dirty="0"/>
              <a:t> PGD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a:t>
            </a:r>
            <a:r>
              <a:rPr lang="nl-BE" dirty="0" err="1"/>
              <a:t>improve</a:t>
            </a:r>
            <a:r>
              <a:rPr lang="nl-BE" dirty="0"/>
              <a:t> </a:t>
            </a:r>
            <a:r>
              <a:rPr lang="nl-BE" dirty="0" err="1"/>
              <a:t>the</a:t>
            </a:r>
            <a:r>
              <a:rPr lang="nl-BE" dirty="0"/>
              <a:t> </a:t>
            </a:r>
            <a:r>
              <a:rPr lang="nl-BE" dirty="0" err="1"/>
              <a:t>model’s</a:t>
            </a:r>
            <a:r>
              <a:rPr lang="nl-BE" dirty="0"/>
              <a:t> performance as </a:t>
            </a:r>
            <a:r>
              <a:rPr lang="nl-BE" dirty="0" err="1"/>
              <a:t>much</a:t>
            </a:r>
            <a:endParaRPr lang="nl-BE" dirty="0"/>
          </a:p>
          <a:p>
            <a:pPr marL="571500" indent="-571500">
              <a:buFont typeface="Arial" panose="020B0604020202020204" pitchFamily="34" charset="0"/>
              <a:buChar char="•"/>
            </a:pPr>
            <a:r>
              <a:rPr lang="nl-BE" dirty="0"/>
              <a:t>For ResNet18 </a:t>
            </a:r>
            <a:r>
              <a:rPr lang="nl-BE" dirty="0" err="1"/>
              <a:t>and</a:t>
            </a:r>
            <a:r>
              <a:rPr lang="nl-BE" dirty="0"/>
              <a:t> ResNet50, adversarial training made </a:t>
            </a:r>
            <a:r>
              <a:rPr lang="nl-BE" dirty="0" err="1"/>
              <a:t>the</a:t>
            </a:r>
            <a:r>
              <a:rPr lang="nl-BE" dirty="0"/>
              <a:t> model </a:t>
            </a:r>
            <a:r>
              <a:rPr lang="nl-BE" dirty="0" err="1"/>
              <a:t>perform</a:t>
            </a:r>
            <a:r>
              <a:rPr lang="nl-BE" dirty="0"/>
              <a:t> </a:t>
            </a:r>
            <a:r>
              <a:rPr lang="nl-BE" dirty="0" err="1"/>
              <a:t>better</a:t>
            </a:r>
            <a:r>
              <a:rPr lang="nl-BE" dirty="0"/>
              <a:t> </a:t>
            </a:r>
            <a:r>
              <a:rPr lang="nl-BE" dirty="0" err="1"/>
              <a:t>after</a:t>
            </a:r>
            <a:r>
              <a:rPr lang="nl-BE" dirty="0"/>
              <a:t> </a:t>
            </a:r>
            <a:r>
              <a:rPr lang="nl-BE" dirty="0" err="1"/>
              <a:t>it</a:t>
            </a:r>
            <a:r>
              <a:rPr lang="nl-BE" dirty="0"/>
              <a:t> had been attack, </a:t>
            </a:r>
            <a:r>
              <a:rPr lang="nl-BE" dirty="0" err="1"/>
              <a:t>than</a:t>
            </a:r>
            <a:r>
              <a:rPr lang="nl-BE" dirty="0"/>
              <a:t> </a:t>
            </a:r>
            <a:r>
              <a:rPr lang="nl-BE" dirty="0" err="1"/>
              <a:t>the</a:t>
            </a:r>
            <a:r>
              <a:rPr lang="nl-BE" dirty="0"/>
              <a:t> baseline performance</a:t>
            </a:r>
            <a:endParaRPr lang="nl-BE" dirty="0">
              <a:ea typeface="Calibri"/>
              <a:cs typeface="Calibri"/>
            </a:endParaRPr>
          </a:p>
          <a:p>
            <a:pPr marL="571500" indent="-571500">
              <a:buFont typeface="Arial" panose="020B0604020202020204" pitchFamily="34" charset="0"/>
              <a:buChar char="•"/>
            </a:pPr>
            <a:r>
              <a:rPr lang="nl-BE" dirty="0"/>
              <a:t>Adversarial training </a:t>
            </a:r>
            <a:r>
              <a:rPr lang="nl-BE" dirty="0" err="1"/>
              <a:t>did</a:t>
            </a:r>
            <a:r>
              <a:rPr lang="nl-BE" dirty="0"/>
              <a:t> </a:t>
            </a:r>
            <a:r>
              <a:rPr lang="nl-BE" dirty="0" err="1"/>
              <a:t>not</a:t>
            </a:r>
            <a:r>
              <a:rPr lang="nl-BE" dirty="0"/>
              <a:t> </a:t>
            </a:r>
            <a:r>
              <a:rPr lang="nl-BE" dirty="0" err="1"/>
              <a:t>seem</a:t>
            </a:r>
            <a:r>
              <a:rPr lang="nl-BE" dirty="0"/>
              <a:t> </a:t>
            </a:r>
            <a:r>
              <a:rPr lang="nl-BE" dirty="0" err="1"/>
              <a:t>to</a:t>
            </a:r>
            <a:r>
              <a:rPr lang="nl-BE" dirty="0"/>
              <a:t> have </a:t>
            </a:r>
            <a:r>
              <a:rPr lang="nl-BE" dirty="0" err="1"/>
              <a:t>an</a:t>
            </a:r>
            <a:r>
              <a:rPr lang="nl-BE" dirty="0"/>
              <a:t> impact on VGG16 nor VGG19</a:t>
            </a:r>
            <a:endParaRPr lang="nl-BE" dirty="0">
              <a:ea typeface="Calibri"/>
              <a:cs typeface="Calibri"/>
            </a:endParaRPr>
          </a:p>
        </p:txBody>
      </p:sp>
      <p:sp>
        <p:nvSpPr>
          <p:cNvPr id="3" name="Tijdelijke aanduiding voor dianummer 2">
            <a:extLst>
              <a:ext uri="{FF2B5EF4-FFF2-40B4-BE49-F238E27FC236}">
                <a16:creationId xmlns:a16="http://schemas.microsoft.com/office/drawing/2014/main" id="{E1BE619A-2251-810C-AF92-CAB0D561D9FE}"/>
              </a:ext>
            </a:extLst>
          </p:cNvPr>
          <p:cNvSpPr>
            <a:spLocks noGrp="1"/>
          </p:cNvSpPr>
          <p:nvPr>
            <p:ph type="sldNum" sz="quarter" idx="12"/>
          </p:nvPr>
        </p:nvSpPr>
        <p:spPr/>
        <p:txBody>
          <a:bodyPr/>
          <a:lstStyle/>
          <a:p>
            <a:fld id="{B7527A74-2D87-4307-9531-5A57D9647EEB}" type="slidenum">
              <a:rPr lang="nl-BE" smtClean="0"/>
              <a:pPr/>
              <a:t>9</a:t>
            </a:fld>
            <a:endParaRPr lang="nl-BE"/>
          </a:p>
        </p:txBody>
      </p:sp>
      <p:sp>
        <p:nvSpPr>
          <p:cNvPr id="4" name="Titel 3">
            <a:extLst>
              <a:ext uri="{FF2B5EF4-FFF2-40B4-BE49-F238E27FC236}">
                <a16:creationId xmlns:a16="http://schemas.microsoft.com/office/drawing/2014/main" id="{6584BD40-D060-1731-71DC-1AD5054B80F5}"/>
              </a:ext>
            </a:extLst>
          </p:cNvPr>
          <p:cNvSpPr>
            <a:spLocks noGrp="1"/>
          </p:cNvSpPr>
          <p:nvPr>
            <p:ph type="title"/>
          </p:nvPr>
        </p:nvSpPr>
        <p:spPr/>
        <p:txBody>
          <a:bodyPr/>
          <a:lstStyle/>
          <a:p>
            <a:r>
              <a:rPr lang="nl-BE" err="1"/>
              <a:t>Our</a:t>
            </a:r>
            <a:r>
              <a:rPr lang="nl-BE"/>
              <a:t> </a:t>
            </a:r>
            <a:r>
              <a:rPr lang="nl-BE" err="1"/>
              <a:t>findings</a:t>
            </a:r>
            <a:endParaRPr lang="nl-BE"/>
          </a:p>
        </p:txBody>
      </p:sp>
      <p:sp>
        <p:nvSpPr>
          <p:cNvPr id="5" name="Tijdelijke aanduiding voor datum 4">
            <a:extLst>
              <a:ext uri="{FF2B5EF4-FFF2-40B4-BE49-F238E27FC236}">
                <a16:creationId xmlns:a16="http://schemas.microsoft.com/office/drawing/2014/main" id="{7807C80F-EE68-57A3-CCFD-F63BBD9B4EFB}"/>
              </a:ext>
            </a:extLst>
          </p:cNvPr>
          <p:cNvSpPr>
            <a:spLocks noGrp="1"/>
          </p:cNvSpPr>
          <p:nvPr>
            <p:ph type="dt" sz="half" idx="10"/>
          </p:nvPr>
        </p:nvSpPr>
        <p:spPr/>
        <p:txBody>
          <a:bodyPr/>
          <a:lstStyle/>
          <a:p>
            <a:fld id="{05BECE69-6D6D-45FE-97AF-CD990EAE32BF}" type="datetime1">
              <a:rPr lang="nl-BE" smtClean="0"/>
              <a:t>20/01/2025</a:t>
            </a:fld>
            <a:endParaRPr lang="nl-BE"/>
          </a:p>
        </p:txBody>
      </p:sp>
      <p:sp>
        <p:nvSpPr>
          <p:cNvPr id="6" name="Tijdelijke aanduiding voor voettekst 5">
            <a:extLst>
              <a:ext uri="{FF2B5EF4-FFF2-40B4-BE49-F238E27FC236}">
                <a16:creationId xmlns:a16="http://schemas.microsoft.com/office/drawing/2014/main" id="{43C9F506-1E4F-96DE-0A20-FB1413B20D02}"/>
              </a:ext>
            </a:extLst>
          </p:cNvPr>
          <p:cNvSpPr>
            <a:spLocks noGrp="1"/>
          </p:cNvSpPr>
          <p:nvPr>
            <p:ph type="ftr" sz="quarter" idx="11"/>
          </p:nvPr>
        </p:nvSpPr>
        <p:spPr/>
        <p:txBody>
          <a:bodyPr/>
          <a:lstStyle/>
          <a:p>
            <a:r>
              <a:rPr lang="en-US"/>
              <a:t>AIS Project: using adversarial attacks to cause misclassification</a:t>
            </a:r>
            <a:endParaRPr lang="nl-BE"/>
          </a:p>
        </p:txBody>
      </p:sp>
    </p:spTree>
    <p:extLst>
      <p:ext uri="{BB962C8B-B14F-4D97-AF65-F5344CB8AC3E}">
        <p14:creationId xmlns:p14="http://schemas.microsoft.com/office/powerpoint/2010/main" val="869015855"/>
      </p:ext>
    </p:extLst>
  </p:cSld>
  <p:clrMapOvr>
    <a:masterClrMapping/>
  </p:clrMapOvr>
</p:sld>
</file>

<file path=ppt/theme/theme1.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west EN">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west NL met tweede logo">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620426b-f35c-4dfe-ad4e-93e7f3007dd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8E21219D47574B975C83C716F8CF43" ma:contentTypeVersion="17" ma:contentTypeDescription="Een nieuw document maken." ma:contentTypeScope="" ma:versionID="33c9ae1f23b7fa5a692594643063d2fb">
  <xsd:schema xmlns:xsd="http://www.w3.org/2001/XMLSchema" xmlns:xs="http://www.w3.org/2001/XMLSchema" xmlns:p="http://schemas.microsoft.com/office/2006/metadata/properties" xmlns:ns3="15296b91-a101-4f7f-9c10-0e1910aea90c" xmlns:ns4="e620426b-f35c-4dfe-ad4e-93e7f3007dd3" targetNamespace="http://schemas.microsoft.com/office/2006/metadata/properties" ma:root="true" ma:fieldsID="562b89bd9def16efbec72a2ba6bd4aff" ns3:_="" ns4:_="">
    <xsd:import namespace="15296b91-a101-4f7f-9c10-0e1910aea90c"/>
    <xsd:import namespace="e620426b-f35c-4dfe-ad4e-93e7f3007dd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MediaServiceAutoKeyPoints" minOccurs="0"/>
                <xsd:element ref="ns4:MediaServiceKeyPoints" minOccurs="0"/>
                <xsd:element ref="ns4:_activity" minOccurs="0"/>
                <xsd:element ref="ns4:MediaServiceObjectDetectorVersions" minOccurs="0"/>
                <xsd:element ref="ns4:MediaServiceSystemTags" minOccurs="0"/>
                <xsd:element ref="ns4:MediaServiceSearchPropertie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296b91-a101-4f7f-9c10-0e1910aea90c"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element name="SharingHintHash" ma:index="10" nillable="true" ma:displayName="Hint-hash dele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20426b-f35c-4dfe-ad4e-93e7f3007dd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ateTaken" ma:index="24"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purl.org/dc/elements/1.1/"/>
    <ds:schemaRef ds:uri="e620426b-f35c-4dfe-ad4e-93e7f3007dd3"/>
    <ds:schemaRef ds:uri="15296b91-a101-4f7f-9c10-0e1910aea90c"/>
    <ds:schemaRef ds:uri="http://purl.org/dc/dcmitype/"/>
    <ds:schemaRef ds:uri="http://schemas.microsoft.com/office/2006/metadata/properties"/>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A0F2634-3032-4CAF-87FF-9805485DF854}">
  <ds:schemaRefs>
    <ds:schemaRef ds:uri="15296b91-a101-4f7f-9c10-0e1910aea90c"/>
    <ds:schemaRef ds:uri="e620426b-f35c-4dfe-ad4e-93e7f3007dd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1015</Words>
  <Application>Microsoft Office PowerPoint</Application>
  <PresentationFormat>Custom</PresentationFormat>
  <Paragraphs>137</Paragraphs>
  <Slides>19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vt:i4>
      </vt:variant>
    </vt:vector>
  </HeadingPairs>
  <TitlesOfParts>
    <vt:vector size="27" baseType="lpstr">
      <vt:lpstr>Arial</vt:lpstr>
      <vt:lpstr>Arial Rounded MT Bold</vt:lpstr>
      <vt:lpstr>Arial,Sans-Serif</vt:lpstr>
      <vt:lpstr>Calibri</vt:lpstr>
      <vt:lpstr>Calibri Light</vt:lpstr>
      <vt:lpstr>Howest NL</vt:lpstr>
      <vt:lpstr>Howest EN</vt:lpstr>
      <vt:lpstr>Howest NL met tweede logo</vt:lpstr>
      <vt:lpstr>AI &amp; Security Project</vt:lpstr>
      <vt:lpstr>Project overview</vt:lpstr>
      <vt:lpstr>Implementation</vt:lpstr>
      <vt:lpstr>Workflow of method 1 – Adversarial attacks</vt:lpstr>
      <vt:lpstr>Workflow of method 2 – Adversarial patches</vt:lpstr>
      <vt:lpstr>Workflow of method 2 – Adversarial patches </vt:lpstr>
      <vt:lpstr>Workflow of method 2 – Adversarial patches</vt:lpstr>
      <vt:lpstr>Workflow of method 2 – Adversarial patches</vt:lpstr>
      <vt:lpstr>Our findings</vt:lpstr>
      <vt:lpstr>Our findings</vt:lpstr>
      <vt:lpstr>Our findings</vt:lpstr>
      <vt:lpstr>Our findings</vt:lpstr>
      <vt:lpstr>Our findings</vt:lpstr>
      <vt:lpstr>PowerPoint Presentation</vt:lpstr>
      <vt:lpstr>PowerPoint Presentation</vt:lpstr>
      <vt:lpstr>Our findings</vt:lpstr>
      <vt:lpstr>PowerPoint Presentation</vt:lpstr>
      <vt:lpstr>Our findings</vt:lpstr>
      <vt:lpstr>PowerPoint Presentation</vt:lpstr>
    </vt:vector>
  </TitlesOfParts>
  <Company>Howest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regis.le.roy@howest.be</dc:creator>
  <cp:lastModifiedBy>Harman</cp:lastModifiedBy>
  <cp:revision>2</cp:revision>
  <dcterms:created xsi:type="dcterms:W3CDTF">2019-05-02T19:50:51Z</dcterms:created>
  <dcterms:modified xsi:type="dcterms:W3CDTF">2025-01-20T07:47:04Z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0x010100928E21219D47574B975C83C716F8CF43</vt:lpwstr>
  </property>
</Properties>
</file>